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43896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latin typeface="Meiryo"/>
              </a:defRPr>
            </a:pPr>
            <a:r>
              <a:rPr dirty="0"/>
              <a:t>【</a:t>
            </a:r>
            <a:r>
              <a:rPr dirty="0" err="1"/>
              <a:t>システム全体構成概要図】三層分離ネットワークと</a:t>
            </a:r>
            <a:endParaRPr lang="en-US" dirty="0"/>
          </a:p>
          <a:p>
            <a:pPr>
              <a:defRPr sz="2600" b="1">
                <a:latin typeface="Meiryo"/>
              </a:defRPr>
            </a:pPr>
            <a:r>
              <a:rPr lang="ja-JP" altLang="en-US" dirty="0"/>
              <a:t>　　　　　　　　　　　　　　　　　　　 </a:t>
            </a:r>
            <a:r>
              <a:rPr dirty="0" err="1"/>
              <a:t>個人情報完全非保持アーキテクチャ</a:t>
            </a:r>
            <a:endParaRPr dirty="0"/>
          </a:p>
          <a:p>
            <a:pPr>
              <a:defRPr sz="1600" b="1">
                <a:solidFill>
                  <a:srgbClr val="C00000"/>
                </a:solidFill>
                <a:latin typeface="Meiryo"/>
              </a:defRPr>
            </a:pPr>
            <a:r>
              <a:rPr dirty="0"/>
              <a:t>【モデルケース：18歳以下子育て世帯への特産品（あか牛）給付事業】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371600"/>
            <a:ext cx="3657600" cy="5029200"/>
          </a:xfrm>
          <a:prstGeom prst="roundRect">
            <a:avLst/>
          </a:prstGeom>
          <a:solidFill>
            <a:srgbClr val="DCE6F2"/>
          </a:solidFill>
          <a:ln w="38100"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463040"/>
            <a:ext cx="356616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2060"/>
                </a:solidFill>
              </a:defRPr>
            </a:pPr>
            <a:r>
              <a:rPr dirty="0" err="1"/>
              <a:t>庁内・安全環境（LGWAN系</a:t>
            </a:r>
            <a:r>
              <a:rPr dirty="0"/>
              <a:t> </a:t>
            </a:r>
            <a:r>
              <a:rPr dirty="0" err="1"/>
              <a:t>庁内PC</a:t>
            </a:r>
            <a:r>
              <a:rPr dirty="0"/>
              <a:t>）</a:t>
            </a:r>
            <a:br>
              <a:rPr dirty="0"/>
            </a:br>
            <a:r>
              <a:rPr dirty="0"/>
              <a:t>※</a:t>
            </a:r>
            <a:r>
              <a:rPr dirty="0" err="1"/>
              <a:t>個人情報保持</a:t>
            </a:r>
            <a:br>
              <a:rPr dirty="0"/>
            </a:br>
            <a:br>
              <a:rPr dirty="0"/>
            </a:br>
            <a:endParaRPr dirty="0"/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dirty="0"/>
              <a:t>① </a:t>
            </a:r>
            <a:r>
              <a:rPr dirty="0" err="1"/>
              <a:t>住民基本台帳リスト</a:t>
            </a:r>
            <a:br>
              <a:rPr dirty="0"/>
            </a:br>
            <a:r>
              <a:rPr dirty="0"/>
              <a:t>（</a:t>
            </a:r>
            <a:r>
              <a:rPr dirty="0" err="1"/>
              <a:t>世帯番号・氏名・住所等</a:t>
            </a:r>
            <a:r>
              <a:rPr dirty="0"/>
              <a:t>）</a:t>
            </a:r>
            <a:br>
              <a:rPr dirty="0"/>
            </a:br>
            <a:br>
              <a:rPr dirty="0"/>
            </a:br>
            <a:r>
              <a:rPr dirty="0"/>
              <a:t>② </a:t>
            </a:r>
            <a:r>
              <a:rPr dirty="0" err="1"/>
              <a:t>庁内複合機によるハガキ両面印刷（ズレ防止策</a:t>
            </a:r>
            <a:r>
              <a:rPr dirty="0"/>
              <a:t>）</a:t>
            </a:r>
            <a:br>
              <a:rPr dirty="0"/>
            </a:br>
            <a:r>
              <a:rPr dirty="0"/>
              <a:t>　</a:t>
            </a:r>
            <a:r>
              <a:rPr dirty="0" err="1"/>
              <a:t>表面（宛名</a:t>
            </a:r>
            <a:r>
              <a:rPr dirty="0"/>
              <a:t>）：</a:t>
            </a:r>
            <a:r>
              <a:rPr dirty="0" err="1"/>
              <a:t>氏名・住所</a:t>
            </a:r>
            <a:r>
              <a:rPr dirty="0"/>
              <a:t> ＋【</a:t>
            </a:r>
            <a:r>
              <a:rPr dirty="0" err="1"/>
              <a:t>整理番号</a:t>
            </a:r>
            <a:r>
              <a:rPr dirty="0"/>
              <a:t> A-0001〜】</a:t>
            </a:r>
            <a:br>
              <a:rPr dirty="0"/>
            </a:br>
            <a:r>
              <a:rPr dirty="0"/>
              <a:t>　</a:t>
            </a:r>
            <a:r>
              <a:rPr dirty="0" err="1"/>
              <a:t>裏面（引換</a:t>
            </a:r>
            <a:r>
              <a:rPr dirty="0"/>
              <a:t>）：</a:t>
            </a:r>
            <a:r>
              <a:rPr dirty="0" err="1"/>
              <a:t>案内文・QR</a:t>
            </a:r>
            <a:r>
              <a:rPr dirty="0"/>
              <a:t> ＋【</a:t>
            </a:r>
            <a:r>
              <a:rPr dirty="0" err="1"/>
              <a:t>整理番号</a:t>
            </a:r>
            <a:r>
              <a:rPr dirty="0"/>
              <a:t> A-0001〜】</a:t>
            </a:r>
            <a:br>
              <a:rPr dirty="0"/>
            </a:br>
            <a:r>
              <a:rPr dirty="0"/>
              <a:t>　★両面に同一整理番号を印字し、あべこべ誤送付事故を100%防止</a:t>
            </a:r>
            <a:br>
              <a:rPr dirty="0"/>
            </a:br>
            <a:br>
              <a:rPr dirty="0"/>
            </a:br>
            <a:r>
              <a:rPr dirty="0"/>
              <a:t>⑥ </a:t>
            </a:r>
            <a:r>
              <a:rPr dirty="0" err="1"/>
              <a:t>最終受領突合（ローカルHTML</a:t>
            </a:r>
            <a:r>
              <a:rPr dirty="0"/>
              <a:t>/</a:t>
            </a:r>
            <a:r>
              <a:rPr dirty="0" err="1"/>
              <a:t>Excel管理</a:t>
            </a:r>
            <a:r>
              <a:rPr dirty="0"/>
              <a:t>）</a:t>
            </a:r>
            <a:br>
              <a:rPr dirty="0"/>
            </a:br>
            <a:r>
              <a:rPr dirty="0"/>
              <a:t>　</a:t>
            </a:r>
            <a:r>
              <a:rPr dirty="0" err="1"/>
              <a:t>受領済みトークンCSVのみを取り込み、庁内だけで受領者を特定（外部へ住民データは一切出さない</a:t>
            </a:r>
            <a:r>
              <a:rPr dirty="0"/>
              <a:t>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4389120" y="1371600"/>
            <a:ext cx="3383280" cy="5029200"/>
          </a:xfrm>
          <a:prstGeom prst="rect">
            <a:avLst/>
          </a:prstGeom>
          <a:solidFill>
            <a:srgbClr val="FFE6E6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480560" y="2286000"/>
            <a:ext cx="3200400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00000"/>
                </a:solidFill>
              </a:defRPr>
            </a:pPr>
            <a:r>
              <a:rPr dirty="0" err="1"/>
              <a:t>ネットワーク完全分離</a:t>
            </a:r>
            <a:br>
              <a:rPr dirty="0"/>
            </a:br>
            <a:r>
              <a:rPr dirty="0"/>
              <a:t>（</a:t>
            </a:r>
            <a:r>
              <a:rPr dirty="0" err="1"/>
              <a:t>三層分離の壁</a:t>
            </a:r>
            <a:r>
              <a:rPr dirty="0"/>
              <a:t>）</a:t>
            </a:r>
            <a:br>
              <a:rPr dirty="0"/>
            </a:br>
            <a:br>
              <a:rPr dirty="0"/>
            </a:br>
            <a:endParaRPr dirty="0"/>
          </a:p>
          <a:p>
            <a:pPr algn="ctr">
              <a:defRPr sz="1300" b="1">
                <a:solidFill>
                  <a:srgbClr val="000000"/>
                </a:solidFill>
              </a:defRPr>
            </a:pPr>
            <a:r>
              <a:rPr dirty="0" err="1"/>
              <a:t>個人情報は一切持ち出さない</a:t>
            </a:r>
            <a:br>
              <a:rPr dirty="0"/>
            </a:br>
            <a:r>
              <a:rPr dirty="0"/>
              <a:t>（</a:t>
            </a:r>
            <a:r>
              <a:rPr dirty="0" err="1"/>
              <a:t>整理番号と推測不能トークンのみの往復</a:t>
            </a:r>
            <a:r>
              <a:rPr dirty="0"/>
              <a:t>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371600"/>
            <a:ext cx="3657600" cy="5029200"/>
          </a:xfrm>
          <a:prstGeom prst="roundRect">
            <a:avLst/>
          </a:prstGeom>
          <a:solidFill>
            <a:srgbClr val="E2F0D9"/>
          </a:solidFill>
          <a:ln w="38100">
            <a:solidFill>
              <a:srgbClr val="5482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138160" y="1463040"/>
            <a:ext cx="347472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74E13"/>
                </a:solidFill>
              </a:defRPr>
            </a:pPr>
            <a:r>
              <a:rPr dirty="0" err="1"/>
              <a:t>外部クラウド環境</a:t>
            </a:r>
            <a:br>
              <a:rPr dirty="0"/>
            </a:br>
            <a:r>
              <a:rPr dirty="0"/>
              <a:t>（</a:t>
            </a:r>
            <a:r>
              <a:rPr dirty="0" err="1"/>
              <a:t>Googleスプレッドシート</a:t>
            </a:r>
            <a:r>
              <a:rPr dirty="0"/>
              <a:t>/</a:t>
            </a:r>
            <a:r>
              <a:rPr dirty="0" err="1"/>
              <a:t>GAS等</a:t>
            </a:r>
            <a:r>
              <a:rPr dirty="0"/>
              <a:t>）</a:t>
            </a:r>
            <a:br>
              <a:rPr dirty="0"/>
            </a:br>
            <a:r>
              <a:rPr dirty="0"/>
              <a:t>※</a:t>
            </a:r>
            <a:r>
              <a:rPr dirty="0" err="1"/>
              <a:t>個人情報完全非保持</a:t>
            </a:r>
            <a:br>
              <a:rPr dirty="0"/>
            </a:br>
            <a:br>
              <a:rPr dirty="0"/>
            </a:br>
            <a:endParaRPr dirty="0"/>
          </a:p>
          <a:p>
            <a:pPr>
              <a:defRPr sz="1200">
                <a:solidFill>
                  <a:srgbClr val="000000"/>
                </a:solidFill>
              </a:defRPr>
            </a:pPr>
            <a:r>
              <a:rPr dirty="0"/>
              <a:t>③ </a:t>
            </a:r>
            <a:r>
              <a:rPr dirty="0" err="1"/>
              <a:t>データ管理台帳（Googleスプレッドシート等</a:t>
            </a:r>
            <a:r>
              <a:rPr dirty="0"/>
              <a:t>）：</a:t>
            </a:r>
            <a:br>
              <a:rPr dirty="0"/>
            </a:br>
            <a:r>
              <a:rPr dirty="0"/>
              <a:t>　</a:t>
            </a:r>
            <a:r>
              <a:rPr dirty="0" err="1"/>
              <a:t>整理番号、UUIDトークン、選択商品（焼肉</a:t>
            </a:r>
            <a:r>
              <a:rPr dirty="0"/>
              <a:t>/</a:t>
            </a:r>
            <a:r>
              <a:rPr dirty="0" err="1"/>
              <a:t>すき焼き等</a:t>
            </a:r>
            <a:r>
              <a:rPr dirty="0"/>
              <a:t>）、</a:t>
            </a:r>
            <a:r>
              <a:rPr dirty="0" err="1"/>
              <a:t>受取店舗</a:t>
            </a:r>
            <a:r>
              <a:rPr dirty="0"/>
              <a:t>/</a:t>
            </a:r>
            <a:r>
              <a:rPr dirty="0" err="1"/>
              <a:t>日時、受領状況</a:t>
            </a:r>
            <a:br>
              <a:rPr dirty="0"/>
            </a:br>
            <a:br>
              <a:rPr dirty="0"/>
            </a:br>
            <a:r>
              <a:rPr dirty="0"/>
              <a:t>⑤ </a:t>
            </a:r>
            <a:r>
              <a:rPr dirty="0" err="1"/>
              <a:t>ネット系PCからの電話問い合わせ即時照会</a:t>
            </a:r>
            <a:r>
              <a:rPr dirty="0"/>
              <a:t>：</a:t>
            </a:r>
            <a:br>
              <a:rPr dirty="0"/>
            </a:br>
            <a:r>
              <a:rPr dirty="0"/>
              <a:t>　ハガキ記載の「整理番号」を入れるだけで受領状況を3秒即答</a:t>
            </a:r>
            <a:br>
              <a:rPr dirty="0"/>
            </a:br>
            <a:br>
              <a:rPr dirty="0"/>
            </a:br>
            <a:r>
              <a:rPr dirty="0"/>
              <a:t>④ </a:t>
            </a:r>
            <a:r>
              <a:rPr dirty="0" err="1"/>
              <a:t>現場Webアプリケーション群</a:t>
            </a:r>
            <a:r>
              <a:rPr dirty="0"/>
              <a:t>：</a:t>
            </a:r>
            <a:br>
              <a:rPr dirty="0"/>
            </a:br>
            <a:r>
              <a:rPr dirty="0"/>
              <a:t>　・</a:t>
            </a:r>
            <a:r>
              <a:rPr dirty="0" err="1"/>
              <a:t>住民予約画面（モードB</a:t>
            </a:r>
            <a:r>
              <a:rPr dirty="0"/>
              <a:t>）：</a:t>
            </a:r>
            <a:r>
              <a:rPr dirty="0" err="1"/>
              <a:t>ハガキQR読取</a:t>
            </a:r>
            <a:r>
              <a:rPr dirty="0"/>
              <a:t> ➡ </a:t>
            </a:r>
            <a:r>
              <a:rPr dirty="0" err="1"/>
              <a:t>商品（焼肉</a:t>
            </a:r>
            <a:r>
              <a:rPr dirty="0"/>
              <a:t>/</a:t>
            </a:r>
            <a:r>
              <a:rPr dirty="0" err="1"/>
              <a:t>すき焼き</a:t>
            </a:r>
            <a:r>
              <a:rPr dirty="0"/>
              <a:t>）・</a:t>
            </a:r>
            <a:r>
              <a:rPr dirty="0" err="1"/>
              <a:t>店舗・受取日・時間帯選択</a:t>
            </a:r>
            <a:r>
              <a:rPr dirty="0"/>
              <a:t> ➡ </a:t>
            </a:r>
            <a:r>
              <a:rPr dirty="0" err="1"/>
              <a:t>画面に受取QR即時発行（メール不要・再読取で何度でも復元</a:t>
            </a:r>
            <a:r>
              <a:rPr dirty="0"/>
              <a:t>）</a:t>
            </a:r>
            <a:br>
              <a:rPr dirty="0"/>
            </a:br>
            <a:r>
              <a:rPr dirty="0"/>
              <a:t>　・</a:t>
            </a:r>
            <a:r>
              <a:rPr dirty="0" err="1"/>
              <a:t>店舗用消し込みWebアプリ（全モード共通</a:t>
            </a:r>
            <a:r>
              <a:rPr dirty="0"/>
              <a:t>）：</a:t>
            </a:r>
            <a:r>
              <a:rPr dirty="0" err="1"/>
              <a:t>タブレット標準カメラでQR読取</a:t>
            </a:r>
            <a:r>
              <a:rPr dirty="0"/>
              <a:t> ➡ </a:t>
            </a:r>
            <a:r>
              <a:rPr dirty="0" err="1"/>
              <a:t>リアルタイム重複防止判定＆商品別消し込み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latin typeface="Meiryo"/>
              </a:defRPr>
            </a:pPr>
            <a:r>
              <a:t>【2Way引換業務フロー比較図】対象者別の超省力化と店舗運用の完全一本化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188720"/>
            <a:ext cx="11277295" cy="1828800"/>
          </a:xfrm>
          <a:prstGeom prst="roundRect">
            <a:avLst/>
          </a:prstGeom>
          <a:solidFill>
            <a:srgbClr val="FFF2CC"/>
          </a:solidFill>
          <a:ln>
            <a:solidFill>
              <a:srgbClr val="BF8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806000"/>
                </a:solidFill>
              </a:defRPr>
            </a:pPr>
            <a:r>
              <a:t>【モードA：ダイレクト引換】（高齢者・IT弱者配慮／予約不要型）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1" y="1828800"/>
            <a:ext cx="1828800" cy="7315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000000"/>
                </a:solidFill>
              </a:defRPr>
            </a:pPr>
            <a:r>
              <a:t>① ハガキ受領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847183" y="2011680"/>
            <a:ext cx="365760" cy="365760"/>
          </a:xfrm>
          <a:prstGeom prst="rightArrow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307971" y="1828800"/>
            <a:ext cx="3110753" cy="7315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000000"/>
                </a:solidFill>
              </a:defRPr>
            </a:pPr>
            <a:r>
              <a:rPr dirty="0"/>
              <a:t>② </a:t>
            </a:r>
            <a:r>
              <a:rPr dirty="0" err="1"/>
              <a:t>店頭提示</a:t>
            </a:r>
            <a:endParaRPr dirty="0"/>
          </a:p>
          <a:p>
            <a:pPr algn="ctr">
              <a:defRPr sz="1300">
                <a:solidFill>
                  <a:srgbClr val="000000"/>
                </a:solidFill>
              </a:defRPr>
            </a:pPr>
            <a:r>
              <a:rPr dirty="0"/>
              <a:t>（</a:t>
            </a:r>
            <a:r>
              <a:rPr dirty="0" err="1"/>
              <a:t>そのまま店へ持参・住民作業ゼロ</a:t>
            </a:r>
            <a:r>
              <a:rPr dirty="0"/>
              <a:t>）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528097" y="2011680"/>
            <a:ext cx="365760" cy="365760"/>
          </a:xfrm>
          <a:prstGeom prst="rightArrow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003230" y="1828800"/>
            <a:ext cx="4061010" cy="7315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000000"/>
                </a:solidFill>
              </a:defRPr>
            </a:pPr>
            <a:r>
              <a:rPr dirty="0"/>
              <a:t>③ </a:t>
            </a:r>
            <a:r>
              <a:rPr dirty="0" err="1"/>
              <a:t>店舗タブレットでQRスキャン・受領確定</a:t>
            </a:r>
            <a:endParaRPr dirty="0"/>
          </a:p>
          <a:p>
            <a:pPr algn="ctr">
              <a:defRPr sz="1300">
                <a:solidFill>
                  <a:srgbClr val="000000"/>
                </a:solidFill>
              </a:defRPr>
            </a:pPr>
            <a:r>
              <a:rPr dirty="0"/>
              <a:t>（</a:t>
            </a:r>
            <a:r>
              <a:rPr dirty="0" err="1"/>
              <a:t>重複時は赤画面＋警告音</a:t>
            </a:r>
            <a:r>
              <a:rPr dirty="0"/>
              <a:t>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291840"/>
            <a:ext cx="11277295" cy="2194560"/>
          </a:xfrm>
          <a:prstGeom prst="roundRect">
            <a:avLst/>
          </a:prstGeom>
          <a:solidFill>
            <a:srgbClr val="D9E1F2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548640" y="33832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【モードB：事前希望日登録モード】（一般世帯・あか牛等生鮮品在庫調整・混雑緩和型）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1" y="4023360"/>
            <a:ext cx="1662056" cy="91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000000"/>
                </a:solidFill>
              </a:defRPr>
            </a:pPr>
            <a:r>
              <a:t>① ハガキQRスキャン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497566" y="4297680"/>
            <a:ext cx="274320" cy="365760"/>
          </a:xfrm>
          <a:prstGeom prst="rightArrow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875875" y="4023360"/>
            <a:ext cx="2701965" cy="91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000000"/>
                </a:solidFill>
              </a:defRPr>
            </a:pPr>
            <a:r>
              <a:rPr dirty="0"/>
              <a:t>② </a:t>
            </a:r>
            <a:r>
              <a:rPr dirty="0" err="1"/>
              <a:t>Web画面で商品（焼肉</a:t>
            </a:r>
            <a:r>
              <a:rPr dirty="0"/>
              <a:t>/</a:t>
            </a:r>
            <a:r>
              <a:rPr dirty="0" err="1"/>
              <a:t>すき焼き</a:t>
            </a:r>
            <a:r>
              <a:rPr dirty="0"/>
              <a:t>）・</a:t>
            </a:r>
          </a:p>
          <a:p>
            <a:pPr algn="ctr">
              <a:defRPr sz="1100">
                <a:solidFill>
                  <a:srgbClr val="000000"/>
                </a:solidFill>
              </a:defRPr>
            </a:pPr>
            <a:r>
              <a:rPr dirty="0" err="1"/>
              <a:t>受取店舗・日時・保冷有無を選択</a:t>
            </a:r>
            <a:endParaRPr dirty="0"/>
          </a:p>
          <a:p>
            <a:pPr algn="ctr">
              <a:defRPr sz="1100">
                <a:solidFill>
                  <a:srgbClr val="000000"/>
                </a:solidFill>
              </a:defRPr>
            </a:pPr>
            <a:r>
              <a:rPr dirty="0"/>
              <a:t>（</a:t>
            </a:r>
            <a:r>
              <a:rPr dirty="0" err="1"/>
              <a:t>メルアド不要</a:t>
            </a:r>
            <a:r>
              <a:rPr dirty="0"/>
              <a:t>）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5669280" y="4297680"/>
            <a:ext cx="274320" cy="365760"/>
          </a:xfrm>
          <a:prstGeom prst="rightArrow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35040" y="4023360"/>
            <a:ext cx="24688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000000"/>
                </a:solidFill>
              </a:defRPr>
            </a:pPr>
            <a:r>
              <a:t>③ 画面に受取QR即時発行</a:t>
            </a:r>
          </a:p>
          <a:p>
            <a:pPr algn="ctr">
              <a:defRPr sz="1100">
                <a:solidFill>
                  <a:srgbClr val="000000"/>
                </a:solidFill>
              </a:defRPr>
            </a:pPr>
            <a:r>
              <a:t>（画像保存・再復元可能）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8595360" y="4297680"/>
            <a:ext cx="274320" cy="365760"/>
          </a:xfrm>
          <a:prstGeom prst="rightArrow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961120" y="4023360"/>
            <a:ext cx="2468880" cy="91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000000"/>
                </a:solidFill>
              </a:defRPr>
            </a:pPr>
            <a:r>
              <a:t>④ 店舗タブレットで</a:t>
            </a:r>
          </a:p>
          <a:p>
            <a:pPr algn="ctr">
              <a:defRPr sz="1100">
                <a:solidFill>
                  <a:srgbClr val="000000"/>
                </a:solidFill>
              </a:defRPr>
            </a:pPr>
            <a:r>
              <a:t>スマホ画面をスキャン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5852160"/>
            <a:ext cx="10362895" cy="731520"/>
          </a:xfrm>
          <a:prstGeom prst="roundRect">
            <a:avLst/>
          </a:prstGeom>
          <a:solidFill>
            <a:srgbClr val="FFE6E6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C00000"/>
                </a:solidFill>
              </a:defRPr>
            </a:pPr>
            <a:r>
              <a:t>★店舗側の消し込みアプリ・操作手順は全モード完全共通／設問項目は職員がAIを使って自力で柔軟に追加・改修可能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337</Words>
  <Application>Microsoft Office PowerPoint</Application>
  <PresentationFormat>ワイド画面</PresentationFormat>
  <Paragraphs>26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Meiryo</vt:lpstr>
      <vt:lpstr>Arial</vt:lpstr>
      <vt:lpstr>Calibri</vt:lpstr>
      <vt:lpstr>Office Theme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/>
  <cp:keywords/>
  <dc:description>generated using python-pptx</dc:description>
  <cp:lastModifiedBy>田上　義明</cp:lastModifiedBy>
  <cp:revision>2</cp:revision>
  <dcterms:created xsi:type="dcterms:W3CDTF">2013-01-27T09:14:16Z</dcterms:created>
  <dcterms:modified xsi:type="dcterms:W3CDTF">2026-09-24T02:08:54Z</dcterms:modified>
  <cp:category/>
</cp:coreProperties>
</file>