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handoutMasterIdLst>
    <p:handoutMasterId r:id="rId4"/>
  </p:handoutMasterIdLst>
  <p:sldIdLst>
    <p:sldId id="256" r:id="rId2"/>
  </p:sldIdLst>
  <p:sldSz cx="6858000" cy="9906000" type="A4"/>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FF"/>
    <a:srgbClr val="F7F48E"/>
    <a:srgbClr val="E3F7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D27102A9-8310-4765-A935-A1911B00CA55}" styleName="淡色スタイル 1 - アクセント 4">
    <a:wholeTbl>
      <a:tcTxStyle>
        <a:fontRef idx="minor">
          <a:scrgbClr r="0" g="0" b="0"/>
        </a:fontRef>
        <a:schemeClr val="tx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2385" autoAdjust="0"/>
    <p:restoredTop sz="94660"/>
  </p:normalViewPr>
  <p:slideViewPr>
    <p:cSldViewPr snapToGrid="0">
      <p:cViewPr varScale="1">
        <p:scale>
          <a:sx n="74" d="100"/>
          <a:sy n="74" d="100"/>
        </p:scale>
        <p:origin x="3108"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9413" cy="495300"/>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14763" y="1"/>
            <a:ext cx="2919412" cy="495300"/>
          </a:xfrm>
          <a:prstGeom prst="rect">
            <a:avLst/>
          </a:prstGeom>
        </p:spPr>
        <p:txBody>
          <a:bodyPr vert="horz" lIns="91431" tIns="45715" rIns="91431" bIns="45715" rtlCol="0"/>
          <a:lstStyle>
            <a:lvl1pPr algn="r">
              <a:defRPr sz="1200"/>
            </a:lvl1pPr>
          </a:lstStyle>
          <a:p>
            <a:fld id="{D6878A28-1FA7-4F5C-BE6A-B84F66E2A966}" type="datetimeFigureOut">
              <a:rPr kumimoji="1" lang="ja-JP" altLang="en-US" smtClean="0"/>
              <a:t>2026/2/13</a:t>
            </a:fld>
            <a:endParaRPr kumimoji="1" lang="ja-JP" altLang="en-US"/>
          </a:p>
        </p:txBody>
      </p:sp>
      <p:sp>
        <p:nvSpPr>
          <p:cNvPr id="4" name="フッター プレースホルダー 3"/>
          <p:cNvSpPr>
            <a:spLocks noGrp="1"/>
          </p:cNvSpPr>
          <p:nvPr>
            <p:ph type="ftr" sz="quarter" idx="2"/>
          </p:nvPr>
        </p:nvSpPr>
        <p:spPr>
          <a:xfrm>
            <a:off x="1" y="9371013"/>
            <a:ext cx="2919413" cy="495300"/>
          </a:xfrm>
          <a:prstGeom prst="rect">
            <a:avLst/>
          </a:prstGeom>
        </p:spPr>
        <p:txBody>
          <a:bodyPr vert="horz" lIns="91431" tIns="45715" rIns="91431" bIns="45715"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4763" y="9371013"/>
            <a:ext cx="2919412" cy="495300"/>
          </a:xfrm>
          <a:prstGeom prst="rect">
            <a:avLst/>
          </a:prstGeom>
        </p:spPr>
        <p:txBody>
          <a:bodyPr vert="horz" lIns="91431" tIns="45715" rIns="91431" bIns="45715" rtlCol="0" anchor="b"/>
          <a:lstStyle>
            <a:lvl1pPr algn="r">
              <a:defRPr sz="1200"/>
            </a:lvl1pPr>
          </a:lstStyle>
          <a:p>
            <a:fld id="{98CB0516-E780-4D19-8B77-7320F1EFFE12}" type="slidenum">
              <a:rPr kumimoji="1" lang="ja-JP" altLang="en-US" smtClean="0"/>
              <a:t>‹#›</a:t>
            </a:fld>
            <a:endParaRPr kumimoji="1" lang="ja-JP" altLang="en-US"/>
          </a:p>
        </p:txBody>
      </p:sp>
    </p:spTree>
    <p:extLst>
      <p:ext uri="{BB962C8B-B14F-4D97-AF65-F5344CB8AC3E}">
        <p14:creationId xmlns:p14="http://schemas.microsoft.com/office/powerpoint/2010/main" val="2080899239"/>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19413" cy="495300"/>
          </a:xfrm>
          <a:prstGeom prst="rect">
            <a:avLst/>
          </a:prstGeom>
        </p:spPr>
        <p:txBody>
          <a:bodyPr vert="horz" lIns="91431" tIns="45715" rIns="91431" bIns="45715" rtlCol="0"/>
          <a:lstStyle>
            <a:lvl1pPr algn="l">
              <a:defRPr sz="1200"/>
            </a:lvl1pPr>
          </a:lstStyle>
          <a:p>
            <a:endParaRPr kumimoji="1" lang="ja-JP" altLang="en-US"/>
          </a:p>
        </p:txBody>
      </p:sp>
      <p:sp>
        <p:nvSpPr>
          <p:cNvPr id="3" name="日付プレースホルダー 2"/>
          <p:cNvSpPr>
            <a:spLocks noGrp="1"/>
          </p:cNvSpPr>
          <p:nvPr>
            <p:ph type="dt" idx="1"/>
          </p:nvPr>
        </p:nvSpPr>
        <p:spPr>
          <a:xfrm>
            <a:off x="3814763" y="1"/>
            <a:ext cx="2919412" cy="495300"/>
          </a:xfrm>
          <a:prstGeom prst="rect">
            <a:avLst/>
          </a:prstGeom>
        </p:spPr>
        <p:txBody>
          <a:bodyPr vert="horz" lIns="91431" tIns="45715" rIns="91431" bIns="45715" rtlCol="0"/>
          <a:lstStyle>
            <a:lvl1pPr algn="r">
              <a:defRPr sz="1200"/>
            </a:lvl1pPr>
          </a:lstStyle>
          <a:p>
            <a:fld id="{ADBCB532-5420-43AC-BC49-EB2F8C08B37D}" type="datetimeFigureOut">
              <a:rPr kumimoji="1" lang="ja-JP" altLang="en-US" smtClean="0"/>
              <a:t>2026/2/13</a:t>
            </a:fld>
            <a:endParaRPr kumimoji="1" lang="ja-JP" altLang="en-US"/>
          </a:p>
        </p:txBody>
      </p:sp>
      <p:sp>
        <p:nvSpPr>
          <p:cNvPr id="4" name="スライド イメージ プレースホルダー 3"/>
          <p:cNvSpPr>
            <a:spLocks noGrp="1" noRot="1" noChangeAspect="1"/>
          </p:cNvSpPr>
          <p:nvPr>
            <p:ph type="sldImg" idx="2"/>
          </p:nvPr>
        </p:nvSpPr>
        <p:spPr>
          <a:xfrm>
            <a:off x="2216150" y="1233488"/>
            <a:ext cx="2303463" cy="3328987"/>
          </a:xfrm>
          <a:prstGeom prst="rect">
            <a:avLst/>
          </a:prstGeom>
          <a:noFill/>
          <a:ln w="12700">
            <a:solidFill>
              <a:prstClr val="black"/>
            </a:solidFill>
          </a:ln>
        </p:spPr>
        <p:txBody>
          <a:bodyPr vert="horz" lIns="91431" tIns="45715" rIns="91431" bIns="45715" rtlCol="0" anchor="ctr"/>
          <a:lstStyle/>
          <a:p>
            <a:endParaRPr lang="ja-JP" altLang="en-US"/>
          </a:p>
        </p:txBody>
      </p:sp>
      <p:sp>
        <p:nvSpPr>
          <p:cNvPr id="5" name="ノート プレースホルダー 4"/>
          <p:cNvSpPr>
            <a:spLocks noGrp="1"/>
          </p:cNvSpPr>
          <p:nvPr>
            <p:ph type="body" sz="quarter" idx="3"/>
          </p:nvPr>
        </p:nvSpPr>
        <p:spPr>
          <a:xfrm>
            <a:off x="673101" y="4748213"/>
            <a:ext cx="5389563" cy="3884612"/>
          </a:xfrm>
          <a:prstGeom prst="rect">
            <a:avLst/>
          </a:prstGeom>
        </p:spPr>
        <p:txBody>
          <a:bodyPr vert="horz" lIns="91431" tIns="45715" rIns="91431" bIns="45715"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371013"/>
            <a:ext cx="2919413" cy="495300"/>
          </a:xfrm>
          <a:prstGeom prst="rect">
            <a:avLst/>
          </a:prstGeom>
        </p:spPr>
        <p:txBody>
          <a:bodyPr vert="horz" lIns="91431" tIns="45715" rIns="91431" bIns="45715"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14763" y="9371013"/>
            <a:ext cx="2919412" cy="495300"/>
          </a:xfrm>
          <a:prstGeom prst="rect">
            <a:avLst/>
          </a:prstGeom>
        </p:spPr>
        <p:txBody>
          <a:bodyPr vert="horz" lIns="91431" tIns="45715" rIns="91431" bIns="45715" rtlCol="0" anchor="b"/>
          <a:lstStyle>
            <a:lvl1pPr algn="r">
              <a:defRPr sz="1200"/>
            </a:lvl1pPr>
          </a:lstStyle>
          <a:p>
            <a:fld id="{05DAB4E8-59A8-4A7A-B44A-07A625FD5ACE}" type="slidenum">
              <a:rPr kumimoji="1" lang="ja-JP" altLang="en-US" smtClean="0"/>
              <a:t>‹#›</a:t>
            </a:fld>
            <a:endParaRPr kumimoji="1" lang="ja-JP" altLang="en-US"/>
          </a:p>
        </p:txBody>
      </p:sp>
    </p:spTree>
    <p:extLst>
      <p:ext uri="{BB962C8B-B14F-4D97-AF65-F5344CB8AC3E}">
        <p14:creationId xmlns:p14="http://schemas.microsoft.com/office/powerpoint/2010/main" val="2444690422"/>
      </p:ext>
    </p:extLst>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191"/>
            <a:ext cx="5829300" cy="3448756"/>
          </a:xfrm>
        </p:spPr>
        <p:txBody>
          <a:bodyPr anchor="b"/>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857250" y="5202944"/>
            <a:ext cx="5143500" cy="2391656"/>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52A8D60-2A57-4CEC-8FFE-A58B1F7901C8}" type="datetimeFigureOut">
              <a:rPr kumimoji="1" lang="ja-JP" altLang="en-US" smtClean="0"/>
              <a:t>2026/2/13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6E2763-F220-479C-81C1-8327FAD2A235}" type="slidenum">
              <a:rPr kumimoji="1" lang="ja-JP" altLang="en-US" smtClean="0"/>
              <a:t>‹#›</a:t>
            </a:fld>
            <a:endParaRPr kumimoji="1" lang="ja-JP" altLang="en-US"/>
          </a:p>
        </p:txBody>
      </p:sp>
    </p:spTree>
    <p:extLst>
      <p:ext uri="{BB962C8B-B14F-4D97-AF65-F5344CB8AC3E}">
        <p14:creationId xmlns:p14="http://schemas.microsoft.com/office/powerpoint/2010/main" val="1562090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52A8D60-2A57-4CEC-8FFE-A58B1F7901C8}" type="datetimeFigureOut">
              <a:rPr kumimoji="1" lang="ja-JP" altLang="en-US" smtClean="0"/>
              <a:t>2026/2/13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6E2763-F220-479C-81C1-8327FAD2A235}" type="slidenum">
              <a:rPr kumimoji="1" lang="ja-JP" altLang="en-US" smtClean="0"/>
              <a:t>‹#›</a:t>
            </a:fld>
            <a:endParaRPr kumimoji="1" lang="ja-JP" altLang="en-US"/>
          </a:p>
        </p:txBody>
      </p:sp>
    </p:spTree>
    <p:extLst>
      <p:ext uri="{BB962C8B-B14F-4D97-AF65-F5344CB8AC3E}">
        <p14:creationId xmlns:p14="http://schemas.microsoft.com/office/powerpoint/2010/main" val="12165729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03"/>
            <a:ext cx="1478756" cy="839487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471488" y="527403"/>
            <a:ext cx="4350544" cy="839487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52A8D60-2A57-4CEC-8FFE-A58B1F7901C8}" type="datetimeFigureOut">
              <a:rPr kumimoji="1" lang="ja-JP" altLang="en-US" smtClean="0"/>
              <a:t>2026/2/13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6E2763-F220-479C-81C1-8327FAD2A235}" type="slidenum">
              <a:rPr kumimoji="1" lang="ja-JP" altLang="en-US" smtClean="0"/>
              <a:t>‹#›</a:t>
            </a:fld>
            <a:endParaRPr kumimoji="1" lang="ja-JP" altLang="en-US"/>
          </a:p>
        </p:txBody>
      </p:sp>
    </p:spTree>
    <p:extLst>
      <p:ext uri="{BB962C8B-B14F-4D97-AF65-F5344CB8AC3E}">
        <p14:creationId xmlns:p14="http://schemas.microsoft.com/office/powerpoint/2010/main" val="28223243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52A8D60-2A57-4CEC-8FFE-A58B1F7901C8}" type="datetimeFigureOut">
              <a:rPr kumimoji="1" lang="ja-JP" altLang="en-US" smtClean="0"/>
              <a:t>2026/2/13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6E2763-F220-479C-81C1-8327FAD2A235}" type="slidenum">
              <a:rPr kumimoji="1" lang="ja-JP" altLang="en-US" smtClean="0"/>
              <a:t>‹#›</a:t>
            </a:fld>
            <a:endParaRPr kumimoji="1" lang="ja-JP" altLang="en-US"/>
          </a:p>
        </p:txBody>
      </p:sp>
    </p:spTree>
    <p:extLst>
      <p:ext uri="{BB962C8B-B14F-4D97-AF65-F5344CB8AC3E}">
        <p14:creationId xmlns:p14="http://schemas.microsoft.com/office/powerpoint/2010/main" val="36126220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467916" y="2469624"/>
            <a:ext cx="5915025" cy="4120620"/>
          </a:xfrm>
        </p:spPr>
        <p:txBody>
          <a:bodyPr anchor="b"/>
          <a:lstStyle>
            <a:lvl1pPr>
              <a:defRPr sz="45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467916" y="6629226"/>
            <a:ext cx="5915025" cy="2166937"/>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52A8D60-2A57-4CEC-8FFE-A58B1F7901C8}" type="datetimeFigureOut">
              <a:rPr kumimoji="1" lang="ja-JP" altLang="en-US" smtClean="0"/>
              <a:t>2026/2/13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126E2763-F220-479C-81C1-8327FAD2A235}" type="slidenum">
              <a:rPr kumimoji="1" lang="ja-JP" altLang="en-US" smtClean="0"/>
              <a:t>‹#›</a:t>
            </a:fld>
            <a:endParaRPr kumimoji="1" lang="ja-JP" altLang="en-US"/>
          </a:p>
        </p:txBody>
      </p:sp>
    </p:spTree>
    <p:extLst>
      <p:ext uri="{BB962C8B-B14F-4D97-AF65-F5344CB8AC3E}">
        <p14:creationId xmlns:p14="http://schemas.microsoft.com/office/powerpoint/2010/main" val="1218186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471488"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471863" y="2637014"/>
            <a:ext cx="2914650" cy="6285266"/>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52A8D60-2A57-4CEC-8FFE-A58B1F7901C8}" type="datetimeFigureOut">
              <a:rPr kumimoji="1" lang="ja-JP" altLang="en-US" smtClean="0"/>
              <a:t>2026/2/13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6E2763-F220-479C-81C1-8327FAD2A235}" type="slidenum">
              <a:rPr kumimoji="1" lang="ja-JP" altLang="en-US" smtClean="0"/>
              <a:t>‹#›</a:t>
            </a:fld>
            <a:endParaRPr kumimoji="1" lang="ja-JP" altLang="en-US"/>
          </a:p>
        </p:txBody>
      </p:sp>
    </p:spTree>
    <p:extLst>
      <p:ext uri="{BB962C8B-B14F-4D97-AF65-F5344CB8AC3E}">
        <p14:creationId xmlns:p14="http://schemas.microsoft.com/office/powerpoint/2010/main" val="4205916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05"/>
            <a:ext cx="5915025" cy="1914702"/>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2381" y="2428347"/>
            <a:ext cx="2901255"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472381" y="3618442"/>
            <a:ext cx="2901255"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471863" y="2428347"/>
            <a:ext cx="2915543" cy="1190095"/>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3471863" y="3618442"/>
            <a:ext cx="2915543" cy="5322183"/>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52A8D60-2A57-4CEC-8FFE-A58B1F7901C8}" type="datetimeFigureOut">
              <a:rPr kumimoji="1" lang="ja-JP" altLang="en-US" smtClean="0"/>
              <a:t>2026/2/13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126E2763-F220-479C-81C1-8327FAD2A235}" type="slidenum">
              <a:rPr kumimoji="1" lang="ja-JP" altLang="en-US" smtClean="0"/>
              <a:t>‹#›</a:t>
            </a:fld>
            <a:endParaRPr kumimoji="1" lang="ja-JP" altLang="en-US"/>
          </a:p>
        </p:txBody>
      </p:sp>
    </p:spTree>
    <p:extLst>
      <p:ext uri="{BB962C8B-B14F-4D97-AF65-F5344CB8AC3E}">
        <p14:creationId xmlns:p14="http://schemas.microsoft.com/office/powerpoint/2010/main" val="1792897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52A8D60-2A57-4CEC-8FFE-A58B1F7901C8}" type="datetimeFigureOut">
              <a:rPr kumimoji="1" lang="ja-JP" altLang="en-US" smtClean="0"/>
              <a:t>2026/2/13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126E2763-F220-479C-81C1-8327FAD2A235}" type="slidenum">
              <a:rPr kumimoji="1" lang="ja-JP" altLang="en-US" smtClean="0"/>
              <a:t>‹#›</a:t>
            </a:fld>
            <a:endParaRPr kumimoji="1" lang="ja-JP" altLang="en-US"/>
          </a:p>
        </p:txBody>
      </p:sp>
    </p:spTree>
    <p:extLst>
      <p:ext uri="{BB962C8B-B14F-4D97-AF65-F5344CB8AC3E}">
        <p14:creationId xmlns:p14="http://schemas.microsoft.com/office/powerpoint/2010/main" val="403838619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2A8D60-2A57-4CEC-8FFE-A58B1F7901C8}" type="datetimeFigureOut">
              <a:rPr kumimoji="1" lang="ja-JP" altLang="en-US" smtClean="0"/>
              <a:t>2026/2/13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126E2763-F220-479C-81C1-8327FAD2A235}" type="slidenum">
              <a:rPr kumimoji="1" lang="ja-JP" altLang="en-US" smtClean="0"/>
              <a:t>‹#›</a:t>
            </a:fld>
            <a:endParaRPr kumimoji="1" lang="ja-JP" altLang="en-US"/>
          </a:p>
        </p:txBody>
      </p:sp>
    </p:spTree>
    <p:extLst>
      <p:ext uri="{BB962C8B-B14F-4D97-AF65-F5344CB8AC3E}">
        <p14:creationId xmlns:p14="http://schemas.microsoft.com/office/powerpoint/2010/main" val="28437186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Content Placeholder 2"/>
          <p:cNvSpPr>
            <a:spLocks noGrp="1"/>
          </p:cNvSpPr>
          <p:nvPr>
            <p:ph idx="1"/>
          </p:nvPr>
        </p:nvSpPr>
        <p:spPr>
          <a:xfrm>
            <a:off x="2915543" y="1426283"/>
            <a:ext cx="3471863" cy="7039681"/>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2A8D60-2A57-4CEC-8FFE-A58B1F7901C8}" type="datetimeFigureOut">
              <a:rPr kumimoji="1" lang="ja-JP" altLang="en-US" smtClean="0"/>
              <a:t>2026/2/13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6E2763-F220-479C-81C1-8327FAD2A235}" type="slidenum">
              <a:rPr kumimoji="1" lang="ja-JP" altLang="en-US" smtClean="0"/>
              <a:t>‹#›</a:t>
            </a:fld>
            <a:endParaRPr kumimoji="1" lang="ja-JP" altLang="en-US"/>
          </a:p>
        </p:txBody>
      </p:sp>
    </p:spTree>
    <p:extLst>
      <p:ext uri="{BB962C8B-B14F-4D97-AF65-F5344CB8AC3E}">
        <p14:creationId xmlns:p14="http://schemas.microsoft.com/office/powerpoint/2010/main" val="4269182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472381" y="660400"/>
            <a:ext cx="2211884" cy="2311400"/>
          </a:xfrm>
        </p:spPr>
        <p:txBody>
          <a:bodyPr anchor="b"/>
          <a:lstStyle>
            <a:lvl1pPr>
              <a:defRPr sz="24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2915543" y="1426283"/>
            <a:ext cx="3471863" cy="7039681"/>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図を追加</a:t>
            </a:r>
            <a:endParaRPr lang="en-US" dirty="0"/>
          </a:p>
        </p:txBody>
      </p:sp>
      <p:sp>
        <p:nvSpPr>
          <p:cNvPr id="4" name="Text Placeholder 3"/>
          <p:cNvSpPr>
            <a:spLocks noGrp="1"/>
          </p:cNvSpPr>
          <p:nvPr>
            <p:ph type="body" sz="half" idx="2"/>
          </p:nvPr>
        </p:nvSpPr>
        <p:spPr>
          <a:xfrm>
            <a:off x="472381" y="2971800"/>
            <a:ext cx="2211884" cy="550562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52A8D60-2A57-4CEC-8FFE-A58B1F7901C8}" type="datetimeFigureOut">
              <a:rPr kumimoji="1" lang="ja-JP" altLang="en-US" smtClean="0"/>
              <a:t>2026/2/13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126E2763-F220-479C-81C1-8327FAD2A235}" type="slidenum">
              <a:rPr kumimoji="1" lang="ja-JP" altLang="en-US" smtClean="0"/>
              <a:t>‹#›</a:t>
            </a:fld>
            <a:endParaRPr kumimoji="1" lang="ja-JP" altLang="en-US"/>
          </a:p>
        </p:txBody>
      </p:sp>
    </p:spTree>
    <p:extLst>
      <p:ext uri="{BB962C8B-B14F-4D97-AF65-F5344CB8AC3E}">
        <p14:creationId xmlns:p14="http://schemas.microsoft.com/office/powerpoint/2010/main" val="29328343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05"/>
            <a:ext cx="5915025" cy="191470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471488" y="2637014"/>
            <a:ext cx="5915025" cy="6285266"/>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471488" y="9181397"/>
            <a:ext cx="1543050" cy="527403"/>
          </a:xfrm>
          <a:prstGeom prst="rect">
            <a:avLst/>
          </a:prstGeom>
        </p:spPr>
        <p:txBody>
          <a:bodyPr vert="horz" lIns="91440" tIns="45720" rIns="91440" bIns="45720" rtlCol="0" anchor="ctr"/>
          <a:lstStyle>
            <a:lvl1pPr algn="l">
              <a:defRPr sz="900">
                <a:solidFill>
                  <a:schemeClr val="tx1">
                    <a:tint val="75000"/>
                  </a:schemeClr>
                </a:solidFill>
              </a:defRPr>
            </a:lvl1pPr>
          </a:lstStyle>
          <a:p>
            <a:fld id="{B52A8D60-2A57-4CEC-8FFE-A58B1F7901C8}" type="datetimeFigureOut">
              <a:rPr kumimoji="1" lang="ja-JP" altLang="en-US" smtClean="0"/>
              <a:t>2026/2/13</a:t>
            </a:fld>
            <a:endParaRPr kumimoji="1" lang="ja-JP" altLang="en-US"/>
          </a:p>
        </p:txBody>
      </p:sp>
      <p:sp>
        <p:nvSpPr>
          <p:cNvPr id="5" name="Footer Placeholder 4"/>
          <p:cNvSpPr>
            <a:spLocks noGrp="1"/>
          </p:cNvSpPr>
          <p:nvPr>
            <p:ph type="ftr" sz="quarter" idx="3"/>
          </p:nvPr>
        </p:nvSpPr>
        <p:spPr>
          <a:xfrm>
            <a:off x="2271713" y="9181397"/>
            <a:ext cx="2314575" cy="52740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4843463" y="9181397"/>
            <a:ext cx="1543050" cy="527403"/>
          </a:xfrm>
          <a:prstGeom prst="rect">
            <a:avLst/>
          </a:prstGeom>
        </p:spPr>
        <p:txBody>
          <a:bodyPr vert="horz" lIns="91440" tIns="45720" rIns="91440" bIns="45720" rtlCol="0" anchor="ctr"/>
          <a:lstStyle>
            <a:lvl1pPr algn="r">
              <a:defRPr sz="900">
                <a:solidFill>
                  <a:schemeClr val="tx1">
                    <a:tint val="75000"/>
                  </a:schemeClr>
                </a:solidFill>
              </a:defRPr>
            </a:lvl1pPr>
          </a:lstStyle>
          <a:p>
            <a:fld id="{126E2763-F220-479C-81C1-8327FAD2A235}" type="slidenum">
              <a:rPr kumimoji="1" lang="ja-JP" altLang="en-US" smtClean="0"/>
              <a:t>‹#›</a:t>
            </a:fld>
            <a:endParaRPr kumimoji="1" lang="ja-JP" altLang="en-US"/>
          </a:p>
        </p:txBody>
      </p:sp>
    </p:spTree>
    <p:extLst>
      <p:ext uri="{BB962C8B-B14F-4D97-AF65-F5344CB8AC3E}">
        <p14:creationId xmlns:p14="http://schemas.microsoft.com/office/powerpoint/2010/main" val="198507352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png"/><Relationship Id="rId13" Type="http://schemas.microsoft.com/office/2007/relationships/hdphoto" Target="../media/hdphoto5.wdp"/><Relationship Id="rId3" Type="http://schemas.openxmlformats.org/officeDocument/2006/relationships/image" Target="../media/image2.png"/><Relationship Id="rId7" Type="http://schemas.microsoft.com/office/2007/relationships/hdphoto" Target="../media/hdphoto2.wdp"/><Relationship Id="rId12" Type="http://schemas.openxmlformats.org/officeDocument/2006/relationships/image" Target="../media/image7.png"/><Relationship Id="rId2" Type="http://schemas.openxmlformats.org/officeDocument/2006/relationships/image" Target="../media/image1.png"/><Relationship Id="rId16" Type="http://schemas.openxmlformats.org/officeDocument/2006/relationships/image" Target="../media/image9.jpeg"/><Relationship Id="rId1" Type="http://schemas.openxmlformats.org/officeDocument/2006/relationships/slideLayout" Target="../slideLayouts/slideLayout7.xml"/><Relationship Id="rId6" Type="http://schemas.openxmlformats.org/officeDocument/2006/relationships/image" Target="../media/image4.png"/><Relationship Id="rId11" Type="http://schemas.microsoft.com/office/2007/relationships/hdphoto" Target="../media/hdphoto4.wdp"/><Relationship Id="rId5" Type="http://schemas.microsoft.com/office/2007/relationships/hdphoto" Target="../media/hdphoto1.wdp"/><Relationship Id="rId15" Type="http://schemas.microsoft.com/office/2007/relationships/hdphoto" Target="../media/hdphoto6.wdp"/><Relationship Id="rId10" Type="http://schemas.openxmlformats.org/officeDocument/2006/relationships/image" Target="../media/image6.png"/><Relationship Id="rId4" Type="http://schemas.openxmlformats.org/officeDocument/2006/relationships/image" Target="../media/image3.png"/><Relationship Id="rId9" Type="http://schemas.microsoft.com/office/2007/relationships/hdphoto" Target="../media/hdphoto3.wdp"/><Relationship Id="rId14"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4">
            <a:lumMod val="20000"/>
            <a:lumOff val="80000"/>
          </a:schemeClr>
        </a:solidFill>
        <a:effectLst/>
      </p:bgPr>
    </p:bg>
    <p:spTree>
      <p:nvGrpSpPr>
        <p:cNvPr id="1" name=""/>
        <p:cNvGrpSpPr/>
        <p:nvPr/>
      </p:nvGrpSpPr>
      <p:grpSpPr>
        <a:xfrm>
          <a:off x="0" y="0"/>
          <a:ext cx="0" cy="0"/>
          <a:chOff x="0" y="0"/>
          <a:chExt cx="0" cy="0"/>
        </a:xfrm>
      </p:grpSpPr>
      <p:sp>
        <p:nvSpPr>
          <p:cNvPr id="74" name="角丸四角形 73"/>
          <p:cNvSpPr/>
          <p:nvPr/>
        </p:nvSpPr>
        <p:spPr>
          <a:xfrm>
            <a:off x="770505" y="567427"/>
            <a:ext cx="5258157" cy="791308"/>
          </a:xfrm>
          <a:prstGeom prst="roundRect">
            <a:avLst/>
          </a:prstGeom>
          <a:solidFill>
            <a:srgbClr val="E3F7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7" name="テキスト ボックス 6"/>
          <p:cNvSpPr txBox="1"/>
          <p:nvPr/>
        </p:nvSpPr>
        <p:spPr>
          <a:xfrm>
            <a:off x="1340239" y="9060472"/>
            <a:ext cx="5098661" cy="707886"/>
          </a:xfrm>
          <a:prstGeom prst="rect">
            <a:avLst/>
          </a:prstGeom>
          <a:noFill/>
        </p:spPr>
        <p:txBody>
          <a:bodyPr wrap="square" rtlCol="0">
            <a:spAutoFit/>
          </a:bodyPr>
          <a:lstStyle/>
          <a:p>
            <a:r>
              <a:rPr kumimoji="1" lang="ja-JP" altLang="en-US" sz="2000" dirty="0">
                <a:latin typeface="游ゴシック" panose="020B0400000000000000" pitchFamily="50" charset="-128"/>
                <a:ea typeface="游ゴシック" panose="020B0400000000000000" pitchFamily="50" charset="-128"/>
              </a:rPr>
              <a:t>南阿蘇村役場　定住促進課</a:t>
            </a:r>
            <a:endParaRPr kumimoji="1" lang="en-US" altLang="ja-JP" sz="1600" dirty="0">
              <a:latin typeface="游ゴシック" panose="020B0400000000000000" pitchFamily="50" charset="-128"/>
              <a:ea typeface="游ゴシック" panose="020B0400000000000000" pitchFamily="50" charset="-128"/>
            </a:endParaRPr>
          </a:p>
          <a:p>
            <a:r>
              <a:rPr kumimoji="1" lang="ja-JP" altLang="en-US" sz="2000" dirty="0"/>
              <a:t>　　　　　</a:t>
            </a:r>
            <a:r>
              <a:rPr kumimoji="1" lang="ja-JP" altLang="en-US" dirty="0">
                <a:solidFill>
                  <a:srgbClr val="FF0000"/>
                </a:solidFill>
                <a:latin typeface="游明朝" panose="02020400000000000000" pitchFamily="18" charset="-128"/>
                <a:ea typeface="游明朝" panose="02020400000000000000" pitchFamily="18" charset="-128"/>
              </a:rPr>
              <a:t>☎　 </a:t>
            </a:r>
            <a:r>
              <a:rPr kumimoji="1" lang="en-US" altLang="ja-JP" dirty="0">
                <a:solidFill>
                  <a:srgbClr val="FF0000"/>
                </a:solidFill>
                <a:latin typeface="游明朝" panose="02020400000000000000" pitchFamily="18" charset="-128"/>
                <a:ea typeface="游明朝" panose="02020400000000000000" pitchFamily="18" charset="-128"/>
              </a:rPr>
              <a:t>0967-67-2705</a:t>
            </a:r>
            <a:endParaRPr kumimoji="1" lang="ja-JP" altLang="en-US" dirty="0">
              <a:solidFill>
                <a:srgbClr val="FF0000"/>
              </a:solidFill>
              <a:latin typeface="游明朝" panose="02020400000000000000" pitchFamily="18" charset="-128"/>
              <a:ea typeface="游明朝" panose="02020400000000000000" pitchFamily="18" charset="-128"/>
            </a:endParaRPr>
          </a:p>
        </p:txBody>
      </p:sp>
      <p:pic>
        <p:nvPicPr>
          <p:cNvPr id="11" name="図 10"/>
          <p:cNvPicPr>
            <a:picLocks noChangeAspect="1"/>
          </p:cNvPicPr>
          <p:nvPr/>
        </p:nvPicPr>
        <p:blipFill>
          <a:blip r:embed="rId2">
            <a:clrChange>
              <a:clrFrom>
                <a:srgbClr val="FFFFFF"/>
              </a:clrFrom>
              <a:clrTo>
                <a:srgbClr val="FFFFFF">
                  <a:alpha val="0"/>
                </a:srgbClr>
              </a:clrTo>
            </a:clrChange>
          </a:blip>
          <a:stretch>
            <a:fillRect/>
          </a:stretch>
        </p:blipFill>
        <p:spPr>
          <a:xfrm flipV="1">
            <a:off x="1340239" y="9770829"/>
            <a:ext cx="5517760" cy="243466"/>
          </a:xfrm>
          <a:prstGeom prst="rect">
            <a:avLst/>
          </a:prstGeom>
        </p:spPr>
      </p:pic>
      <p:pic>
        <p:nvPicPr>
          <p:cNvPr id="12" name="図 11"/>
          <p:cNvPicPr>
            <a:picLocks noChangeAspect="1"/>
          </p:cNvPicPr>
          <p:nvPr/>
        </p:nvPicPr>
        <p:blipFill>
          <a:blip r:embed="rId2">
            <a:clrChange>
              <a:clrFrom>
                <a:srgbClr val="FFFFFF"/>
              </a:clrFrom>
              <a:clrTo>
                <a:srgbClr val="FFFFFF">
                  <a:alpha val="0"/>
                </a:srgbClr>
              </a:clrTo>
            </a:clrChange>
          </a:blip>
          <a:stretch>
            <a:fillRect/>
          </a:stretch>
        </p:blipFill>
        <p:spPr>
          <a:xfrm flipV="1">
            <a:off x="1340239" y="8914895"/>
            <a:ext cx="5517760" cy="261230"/>
          </a:xfrm>
          <a:prstGeom prst="rect">
            <a:avLst/>
          </a:prstGeom>
        </p:spPr>
      </p:pic>
      <p:pic>
        <p:nvPicPr>
          <p:cNvPr id="14" name="図 1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824238" y="9150449"/>
            <a:ext cx="919462" cy="584370"/>
          </a:xfrm>
          <a:prstGeom prst="rect">
            <a:avLst/>
          </a:prstGeom>
        </p:spPr>
      </p:pic>
      <p:pic>
        <p:nvPicPr>
          <p:cNvPr id="15" name="図 14"/>
          <p:cNvPicPr>
            <a:picLocks noChangeAspect="1"/>
          </p:cNvPicPr>
          <p:nvPr/>
        </p:nvPicPr>
        <p:blipFill>
          <a:blip r:embed="rId4" cstate="print">
            <a:extLst>
              <a:ext uri="{BEBA8EAE-BF5A-486C-A8C5-ECC9F3942E4B}">
                <a14:imgProps xmlns:a14="http://schemas.microsoft.com/office/drawing/2010/main">
                  <a14:imgLayer r:embed="rId5">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0" y="413461"/>
            <a:ext cx="710962" cy="710962"/>
          </a:xfrm>
          <a:prstGeom prst="rect">
            <a:avLst/>
          </a:prstGeom>
        </p:spPr>
      </p:pic>
      <p:sp>
        <p:nvSpPr>
          <p:cNvPr id="18" name="角丸四角形 17"/>
          <p:cNvSpPr/>
          <p:nvPr/>
        </p:nvSpPr>
        <p:spPr>
          <a:xfrm>
            <a:off x="110692" y="8913699"/>
            <a:ext cx="1187839" cy="910761"/>
          </a:xfrm>
          <a:prstGeom prst="roundRect">
            <a:avLst/>
          </a:prstGeom>
          <a:solidFill>
            <a:srgbClr val="F7F48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0" name="テキスト ボックス 19"/>
          <p:cNvSpPr txBox="1"/>
          <p:nvPr/>
        </p:nvSpPr>
        <p:spPr>
          <a:xfrm>
            <a:off x="156384" y="9093846"/>
            <a:ext cx="1142147" cy="307777"/>
          </a:xfrm>
          <a:prstGeom prst="rect">
            <a:avLst/>
          </a:prstGeom>
          <a:noFill/>
        </p:spPr>
        <p:txBody>
          <a:bodyPr vert="horz" wrap="square" rtlCol="0">
            <a:spAutoFit/>
          </a:bodyPr>
          <a:lstStyle/>
          <a:p>
            <a:r>
              <a:rPr kumimoji="1" lang="ja-JP" altLang="en-US" sz="1400" b="1" dirty="0">
                <a:solidFill>
                  <a:schemeClr val="accent2">
                    <a:lumMod val="50000"/>
                  </a:schemeClr>
                </a:solidFill>
                <a:latin typeface="+mn-ea"/>
              </a:rPr>
              <a:t>お問合せ先</a:t>
            </a:r>
          </a:p>
        </p:txBody>
      </p:sp>
      <p:sp>
        <p:nvSpPr>
          <p:cNvPr id="21" name="テキスト ボックス 20"/>
          <p:cNvSpPr txBox="1"/>
          <p:nvPr/>
        </p:nvSpPr>
        <p:spPr>
          <a:xfrm>
            <a:off x="761881" y="617131"/>
            <a:ext cx="5439114" cy="769441"/>
          </a:xfrm>
          <a:prstGeom prst="rect">
            <a:avLst/>
          </a:prstGeom>
          <a:noFill/>
        </p:spPr>
        <p:txBody>
          <a:bodyPr wrap="square" rtlCol="0">
            <a:spAutoFit/>
          </a:bodyPr>
          <a:lstStyle/>
          <a:p>
            <a:r>
              <a:rPr kumimoji="1" lang="ja-JP" altLang="en-US" sz="2000" b="1" dirty="0">
                <a:latin typeface="+mn-ea"/>
              </a:rPr>
              <a:t>空き家を活用した移住者向け住宅の</a:t>
            </a:r>
            <a:endParaRPr kumimoji="1" lang="en-US" altLang="ja-JP" sz="2000" b="1" dirty="0">
              <a:latin typeface="+mn-ea"/>
            </a:endParaRPr>
          </a:p>
          <a:p>
            <a:r>
              <a:rPr kumimoji="1" lang="ja-JP" altLang="en-US" sz="2000" b="1" dirty="0">
                <a:solidFill>
                  <a:schemeClr val="accent2">
                    <a:lumMod val="75000"/>
                  </a:schemeClr>
                </a:solidFill>
                <a:latin typeface="+mn-ea"/>
              </a:rPr>
              <a:t>　　　　　　　　　</a:t>
            </a:r>
            <a:r>
              <a:rPr kumimoji="1" lang="ja-JP" altLang="en-US" sz="2400" b="1" dirty="0">
                <a:solidFill>
                  <a:srgbClr val="FF0000"/>
                </a:solidFill>
                <a:latin typeface="+mn-ea"/>
              </a:rPr>
              <a:t>入居者</a:t>
            </a:r>
            <a:r>
              <a:rPr kumimoji="1" lang="ja-JP" altLang="en-US" b="1" dirty="0">
                <a:latin typeface="+mn-ea"/>
              </a:rPr>
              <a:t>を</a:t>
            </a:r>
            <a:r>
              <a:rPr kumimoji="1" lang="ja-JP" altLang="en-US" sz="2400" b="1" dirty="0">
                <a:solidFill>
                  <a:srgbClr val="FF0000"/>
                </a:solidFill>
                <a:latin typeface="+mn-ea"/>
              </a:rPr>
              <a:t>募集</a:t>
            </a:r>
            <a:r>
              <a:rPr kumimoji="1" lang="ja-JP" altLang="en-US" b="1" dirty="0">
                <a:latin typeface="+mn-ea"/>
              </a:rPr>
              <a:t>します！</a:t>
            </a:r>
          </a:p>
        </p:txBody>
      </p:sp>
      <p:pic>
        <p:nvPicPr>
          <p:cNvPr id="22" name="図 21"/>
          <p:cNvPicPr>
            <a:picLocks noChangeAspect="1"/>
          </p:cNvPicPr>
          <p:nvPr/>
        </p:nvPicPr>
        <p:blipFill>
          <a:blip r:embed="rId6" cstate="print">
            <a:extLst>
              <a:ext uri="{BEBA8EAE-BF5A-486C-A8C5-ECC9F3942E4B}">
                <a14:imgProps xmlns:a14="http://schemas.microsoft.com/office/drawing/2010/main">
                  <a14:imgLayer r:embed="rId7">
                    <a14:imgEffect>
                      <a14:brightnessContrast bright="40000" contrast="40000"/>
                    </a14:imgEffect>
                  </a14:imgLayer>
                </a14:imgProps>
              </a:ext>
              <a:ext uri="{28A0092B-C50C-407E-A947-70E740481C1C}">
                <a14:useLocalDpi xmlns:a14="http://schemas.microsoft.com/office/drawing/2010/main" val="0"/>
              </a:ext>
            </a:extLst>
          </a:blip>
          <a:stretch>
            <a:fillRect/>
          </a:stretch>
        </p:blipFill>
        <p:spPr>
          <a:xfrm>
            <a:off x="5977029" y="402532"/>
            <a:ext cx="766671" cy="766671"/>
          </a:xfrm>
          <a:prstGeom prst="rect">
            <a:avLst/>
          </a:prstGeom>
        </p:spPr>
      </p:pic>
      <p:pic>
        <p:nvPicPr>
          <p:cNvPr id="23" name="図 22"/>
          <p:cNvPicPr>
            <a:picLocks noChangeAspect="1"/>
          </p:cNvPicPr>
          <p:nvPr/>
        </p:nvPicPr>
        <p:blipFill>
          <a:blip r:embed="rId8" cstate="print">
            <a:extLst>
              <a:ext uri="{BEBA8EAE-BF5A-486C-A8C5-ECC9F3942E4B}">
                <a14:imgProps xmlns:a14="http://schemas.microsoft.com/office/drawing/2010/main">
                  <a14:imgLayer r:embed="rId9">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206158" y="4105190"/>
            <a:ext cx="298645" cy="352045"/>
          </a:xfrm>
          <a:prstGeom prst="rect">
            <a:avLst/>
          </a:prstGeom>
        </p:spPr>
      </p:pic>
      <p:sp>
        <p:nvSpPr>
          <p:cNvPr id="24" name="テキスト ボックス 23"/>
          <p:cNvSpPr txBox="1"/>
          <p:nvPr/>
        </p:nvSpPr>
        <p:spPr>
          <a:xfrm>
            <a:off x="525353" y="4143076"/>
            <a:ext cx="1345162" cy="307777"/>
          </a:xfrm>
          <a:prstGeom prst="rect">
            <a:avLst/>
          </a:prstGeom>
          <a:noFill/>
        </p:spPr>
        <p:txBody>
          <a:bodyPr wrap="square" rtlCol="0">
            <a:spAutoFit/>
          </a:bodyPr>
          <a:lstStyle/>
          <a:p>
            <a:pPr algn="dist"/>
            <a:r>
              <a:rPr kumimoji="1" lang="ja-JP" altLang="en-US" sz="1400" b="1" dirty="0">
                <a:solidFill>
                  <a:schemeClr val="accent2">
                    <a:lumMod val="50000"/>
                  </a:schemeClr>
                </a:solidFill>
                <a:latin typeface="游ゴシック" panose="020B0400000000000000" pitchFamily="50" charset="-128"/>
                <a:ea typeface="游ゴシック" panose="020B0400000000000000" pitchFamily="50" charset="-128"/>
              </a:rPr>
              <a:t>入居資格</a:t>
            </a:r>
            <a:endParaRPr kumimoji="1" lang="en-US" altLang="ja-JP" sz="1400" b="1" dirty="0">
              <a:solidFill>
                <a:schemeClr val="accent2">
                  <a:lumMod val="50000"/>
                </a:schemeClr>
              </a:solidFill>
              <a:latin typeface="游ゴシック" panose="020B0400000000000000" pitchFamily="50" charset="-128"/>
              <a:ea typeface="游ゴシック" panose="020B0400000000000000" pitchFamily="50" charset="-128"/>
            </a:endParaRPr>
          </a:p>
        </p:txBody>
      </p:sp>
      <p:pic>
        <p:nvPicPr>
          <p:cNvPr id="25" name="図 24"/>
          <p:cNvPicPr>
            <a:picLocks noChangeAspect="1"/>
          </p:cNvPicPr>
          <p:nvPr/>
        </p:nvPicPr>
        <p:blipFill>
          <a:blip r:embed="rId8" cstate="print">
            <a:extLst>
              <a:ext uri="{BEBA8EAE-BF5A-486C-A8C5-ECC9F3942E4B}">
                <a14:imgProps xmlns:a14="http://schemas.microsoft.com/office/drawing/2010/main">
                  <a14:imgLayer r:embed="rId9">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1944369" y="4073873"/>
            <a:ext cx="298645" cy="352045"/>
          </a:xfrm>
          <a:prstGeom prst="rect">
            <a:avLst/>
          </a:prstGeom>
        </p:spPr>
      </p:pic>
      <p:pic>
        <p:nvPicPr>
          <p:cNvPr id="26" name="図 25"/>
          <p:cNvPicPr>
            <a:picLocks noChangeAspect="1"/>
          </p:cNvPicPr>
          <p:nvPr/>
        </p:nvPicPr>
        <p:blipFill>
          <a:blip r:embed="rId2">
            <a:clrChange>
              <a:clrFrom>
                <a:srgbClr val="FFFFFF"/>
              </a:clrFrom>
              <a:clrTo>
                <a:srgbClr val="FFFFFF">
                  <a:alpha val="0"/>
                </a:srgbClr>
              </a:clrTo>
            </a:clrChange>
          </a:blip>
          <a:stretch>
            <a:fillRect/>
          </a:stretch>
        </p:blipFill>
        <p:spPr>
          <a:xfrm>
            <a:off x="209235" y="4444471"/>
            <a:ext cx="1610480" cy="76246"/>
          </a:xfrm>
          <a:prstGeom prst="rect">
            <a:avLst/>
          </a:prstGeom>
        </p:spPr>
      </p:pic>
      <p:sp>
        <p:nvSpPr>
          <p:cNvPr id="27" name="テキスト ボックス 26"/>
          <p:cNvSpPr txBox="1"/>
          <p:nvPr/>
        </p:nvSpPr>
        <p:spPr>
          <a:xfrm>
            <a:off x="398182" y="4520717"/>
            <a:ext cx="6087031" cy="276999"/>
          </a:xfrm>
          <a:prstGeom prst="rect">
            <a:avLst/>
          </a:prstGeom>
          <a:noFill/>
        </p:spPr>
        <p:txBody>
          <a:bodyPr wrap="square" spcCol="252000" rtlCol="0">
            <a:spAutoFit/>
          </a:bodyPr>
          <a:lstStyle/>
          <a:p>
            <a:pPr algn="dist"/>
            <a:r>
              <a:rPr kumimoji="1" lang="ja-JP" altLang="en-US" sz="1200" dirty="0">
                <a:latin typeface="游明朝" panose="02020400000000000000" pitchFamily="18" charset="-128"/>
                <a:ea typeface="游明朝" panose="02020400000000000000" pitchFamily="18" charset="-128"/>
              </a:rPr>
              <a:t>○ 南阿蘇村へこれから転入する世帯 または 南阿蘇村に転入して１年以内の世帯</a:t>
            </a:r>
          </a:p>
        </p:txBody>
      </p:sp>
      <p:sp>
        <p:nvSpPr>
          <p:cNvPr id="30" name="テキスト ボックス 29"/>
          <p:cNvSpPr txBox="1"/>
          <p:nvPr/>
        </p:nvSpPr>
        <p:spPr>
          <a:xfrm>
            <a:off x="385483" y="4780263"/>
            <a:ext cx="6087031" cy="276999"/>
          </a:xfrm>
          <a:prstGeom prst="rect">
            <a:avLst/>
          </a:prstGeom>
          <a:noFill/>
        </p:spPr>
        <p:txBody>
          <a:bodyPr wrap="square" spcCol="252000" rtlCol="0">
            <a:spAutoFit/>
          </a:bodyPr>
          <a:lstStyle/>
          <a:p>
            <a:pPr algn="dist"/>
            <a:r>
              <a:rPr kumimoji="1" lang="ja-JP" altLang="en-US" sz="1200" dirty="0">
                <a:latin typeface="游明朝" panose="02020400000000000000" pitchFamily="18" charset="-128"/>
                <a:ea typeface="游明朝" panose="02020400000000000000" pitchFamily="18" charset="-128"/>
              </a:rPr>
              <a:t>○ 南阿蘇村及び区、集落行事、活動等に積極的に参加し地域住民と協調できる世帯</a:t>
            </a:r>
          </a:p>
        </p:txBody>
      </p:sp>
      <p:sp>
        <p:nvSpPr>
          <p:cNvPr id="33" name="テキスト ボックス 32"/>
          <p:cNvSpPr txBox="1"/>
          <p:nvPr/>
        </p:nvSpPr>
        <p:spPr>
          <a:xfrm>
            <a:off x="385484" y="5005282"/>
            <a:ext cx="6087030" cy="276999"/>
          </a:xfrm>
          <a:prstGeom prst="rect">
            <a:avLst/>
          </a:prstGeom>
          <a:noFill/>
        </p:spPr>
        <p:txBody>
          <a:bodyPr wrap="square" spcCol="252000" rtlCol="0">
            <a:spAutoFit/>
          </a:bodyPr>
          <a:lstStyle/>
          <a:p>
            <a:pPr algn="dist"/>
            <a:r>
              <a:rPr kumimoji="1" lang="ja-JP" altLang="en-US" sz="1200" dirty="0">
                <a:latin typeface="游明朝" panose="02020400000000000000" pitchFamily="18" charset="-128"/>
                <a:ea typeface="游明朝" panose="02020400000000000000" pitchFamily="18" charset="-128"/>
              </a:rPr>
              <a:t>○ 空き家住宅を良好に管理し、近隣住民及び集落に迷惑をかけることがない世帯</a:t>
            </a:r>
          </a:p>
        </p:txBody>
      </p:sp>
      <p:sp>
        <p:nvSpPr>
          <p:cNvPr id="34" name="テキスト ボックス 33"/>
          <p:cNvSpPr txBox="1"/>
          <p:nvPr/>
        </p:nvSpPr>
        <p:spPr>
          <a:xfrm>
            <a:off x="385483" y="5237695"/>
            <a:ext cx="6087031" cy="276999"/>
          </a:xfrm>
          <a:prstGeom prst="rect">
            <a:avLst/>
          </a:prstGeom>
          <a:noFill/>
        </p:spPr>
        <p:txBody>
          <a:bodyPr wrap="square" spcCol="252000" rtlCol="0">
            <a:spAutoFit/>
          </a:bodyPr>
          <a:lstStyle/>
          <a:p>
            <a:pPr algn="dist"/>
            <a:r>
              <a:rPr kumimoji="1" lang="ja-JP" altLang="en-US" sz="1200" dirty="0">
                <a:latin typeface="游明朝" panose="02020400000000000000" pitchFamily="18" charset="-128"/>
                <a:ea typeface="游明朝" panose="02020400000000000000" pitchFamily="18" charset="-128"/>
              </a:rPr>
              <a:t>○ 税等の滞納がなく家賃や維持管理費の支払いが行える安定した収入がある世帯</a:t>
            </a:r>
          </a:p>
        </p:txBody>
      </p:sp>
      <p:pic>
        <p:nvPicPr>
          <p:cNvPr id="35" name="図 34"/>
          <p:cNvPicPr>
            <a:picLocks noChangeAspect="1"/>
          </p:cNvPicPr>
          <p:nvPr/>
        </p:nvPicPr>
        <p:blipFill>
          <a:blip r:embed="rId10" cstate="print">
            <a:extLst>
              <a:ext uri="{BEBA8EAE-BF5A-486C-A8C5-ECC9F3942E4B}">
                <a14:imgProps xmlns:a14="http://schemas.microsoft.com/office/drawing/2010/main">
                  <a14:imgLayer r:embed="rId11">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256958" y="5791115"/>
            <a:ext cx="298645" cy="352045"/>
          </a:xfrm>
          <a:prstGeom prst="rect">
            <a:avLst/>
          </a:prstGeom>
        </p:spPr>
      </p:pic>
      <p:sp>
        <p:nvSpPr>
          <p:cNvPr id="36" name="テキスト ボックス 35"/>
          <p:cNvSpPr txBox="1"/>
          <p:nvPr/>
        </p:nvSpPr>
        <p:spPr>
          <a:xfrm>
            <a:off x="555602" y="5860741"/>
            <a:ext cx="1345587" cy="307777"/>
          </a:xfrm>
          <a:prstGeom prst="rect">
            <a:avLst/>
          </a:prstGeom>
          <a:noFill/>
        </p:spPr>
        <p:txBody>
          <a:bodyPr wrap="square" rtlCol="0">
            <a:spAutoFit/>
          </a:bodyPr>
          <a:lstStyle/>
          <a:p>
            <a:pPr algn="dist"/>
            <a:r>
              <a:rPr kumimoji="1" lang="ja-JP" altLang="en-US" sz="1400" b="1" dirty="0">
                <a:solidFill>
                  <a:schemeClr val="accent2">
                    <a:lumMod val="50000"/>
                  </a:schemeClr>
                </a:solidFill>
                <a:latin typeface="游ゴシック" panose="020B0400000000000000" pitchFamily="50" charset="-128"/>
                <a:ea typeface="游ゴシック" panose="020B0400000000000000" pitchFamily="50" charset="-128"/>
              </a:rPr>
              <a:t>入居者の選定</a:t>
            </a:r>
            <a:endParaRPr kumimoji="1" lang="en-US" altLang="ja-JP" sz="1400" b="1" dirty="0">
              <a:solidFill>
                <a:schemeClr val="accent2">
                  <a:lumMod val="50000"/>
                </a:schemeClr>
              </a:solidFill>
              <a:latin typeface="游ゴシック" panose="020B0400000000000000" pitchFamily="50" charset="-128"/>
              <a:ea typeface="游ゴシック" panose="020B0400000000000000" pitchFamily="50" charset="-128"/>
            </a:endParaRPr>
          </a:p>
        </p:txBody>
      </p:sp>
      <p:pic>
        <p:nvPicPr>
          <p:cNvPr id="37" name="図 36"/>
          <p:cNvPicPr>
            <a:picLocks noChangeAspect="1"/>
          </p:cNvPicPr>
          <p:nvPr/>
        </p:nvPicPr>
        <p:blipFill>
          <a:blip r:embed="rId8" cstate="print">
            <a:extLst>
              <a:ext uri="{BEBA8EAE-BF5A-486C-A8C5-ECC9F3942E4B}">
                <a14:imgProps xmlns:a14="http://schemas.microsoft.com/office/drawing/2010/main">
                  <a14:imgLayer r:embed="rId9">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1936944" y="5785497"/>
            <a:ext cx="298645" cy="352045"/>
          </a:xfrm>
          <a:prstGeom prst="rect">
            <a:avLst/>
          </a:prstGeom>
        </p:spPr>
      </p:pic>
      <p:pic>
        <p:nvPicPr>
          <p:cNvPr id="38" name="図 37"/>
          <p:cNvPicPr>
            <a:picLocks noChangeAspect="1"/>
          </p:cNvPicPr>
          <p:nvPr/>
        </p:nvPicPr>
        <p:blipFill>
          <a:blip r:embed="rId2">
            <a:clrChange>
              <a:clrFrom>
                <a:srgbClr val="FFFFFF"/>
              </a:clrFrom>
              <a:clrTo>
                <a:srgbClr val="FFFFFF">
                  <a:alpha val="0"/>
                </a:srgbClr>
              </a:clrTo>
            </a:clrChange>
          </a:blip>
          <a:stretch>
            <a:fillRect/>
          </a:stretch>
        </p:blipFill>
        <p:spPr>
          <a:xfrm>
            <a:off x="260035" y="6130396"/>
            <a:ext cx="1610480" cy="76246"/>
          </a:xfrm>
          <a:prstGeom prst="rect">
            <a:avLst/>
          </a:prstGeom>
        </p:spPr>
      </p:pic>
      <p:sp>
        <p:nvSpPr>
          <p:cNvPr id="43" name="テキスト ボックス 42"/>
          <p:cNvSpPr txBox="1"/>
          <p:nvPr/>
        </p:nvSpPr>
        <p:spPr>
          <a:xfrm>
            <a:off x="385485" y="6179047"/>
            <a:ext cx="4678176" cy="465394"/>
          </a:xfrm>
          <a:prstGeom prst="rect">
            <a:avLst/>
          </a:prstGeom>
          <a:noFill/>
        </p:spPr>
        <p:txBody>
          <a:bodyPr wrap="square" spcCol="252000" rtlCol="0">
            <a:spAutoFit/>
          </a:bodyPr>
          <a:lstStyle/>
          <a:p>
            <a:pPr algn="dist"/>
            <a:r>
              <a:rPr kumimoji="1" lang="ja-JP" altLang="en-US" sz="1200" dirty="0">
                <a:latin typeface="游明朝" panose="02020400000000000000" pitchFamily="18" charset="-128"/>
                <a:ea typeface="游明朝" panose="02020400000000000000" pitchFamily="18" charset="-128"/>
              </a:rPr>
              <a:t>「南阿蘇村空き家住宅入居者選定委員会」で入居者を選定します</a:t>
            </a:r>
            <a:endParaRPr kumimoji="1" lang="en-US" altLang="ja-JP" sz="1200" dirty="0">
              <a:latin typeface="游明朝" panose="02020400000000000000" pitchFamily="18" charset="-128"/>
              <a:ea typeface="游明朝" panose="02020400000000000000" pitchFamily="18" charset="-128"/>
            </a:endParaRPr>
          </a:p>
          <a:p>
            <a:pPr algn="dist"/>
            <a:r>
              <a:rPr kumimoji="1" lang="ja-JP" altLang="en-US" sz="1200" dirty="0">
                <a:latin typeface="游明朝" panose="02020400000000000000" pitchFamily="18" charset="-128"/>
                <a:ea typeface="游明朝" panose="02020400000000000000" pitchFamily="18" charset="-128"/>
              </a:rPr>
              <a:t>　ただし、必要に応じて入居希望者に対し、面談を行います。</a:t>
            </a:r>
          </a:p>
        </p:txBody>
      </p:sp>
      <p:pic>
        <p:nvPicPr>
          <p:cNvPr id="44" name="図 43"/>
          <p:cNvPicPr>
            <a:picLocks noChangeAspect="1"/>
          </p:cNvPicPr>
          <p:nvPr/>
        </p:nvPicPr>
        <p:blipFill>
          <a:blip r:embed="rId10" cstate="print">
            <a:extLst>
              <a:ext uri="{BEBA8EAE-BF5A-486C-A8C5-ECC9F3942E4B}">
                <a14:imgProps xmlns:a14="http://schemas.microsoft.com/office/drawing/2010/main">
                  <a14:imgLayer r:embed="rId11">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249533" y="6970122"/>
            <a:ext cx="298645" cy="352045"/>
          </a:xfrm>
          <a:prstGeom prst="rect">
            <a:avLst/>
          </a:prstGeom>
        </p:spPr>
      </p:pic>
      <p:sp>
        <p:nvSpPr>
          <p:cNvPr id="45" name="テキスト ボックス 44"/>
          <p:cNvSpPr txBox="1"/>
          <p:nvPr/>
        </p:nvSpPr>
        <p:spPr>
          <a:xfrm>
            <a:off x="560787" y="7040702"/>
            <a:ext cx="1340401" cy="307777"/>
          </a:xfrm>
          <a:prstGeom prst="rect">
            <a:avLst/>
          </a:prstGeom>
          <a:noFill/>
        </p:spPr>
        <p:txBody>
          <a:bodyPr wrap="square" rtlCol="0">
            <a:spAutoFit/>
          </a:bodyPr>
          <a:lstStyle/>
          <a:p>
            <a:pPr algn="dist"/>
            <a:r>
              <a:rPr kumimoji="1" lang="ja-JP" altLang="en-US" sz="1400" b="1" dirty="0">
                <a:solidFill>
                  <a:schemeClr val="accent2">
                    <a:lumMod val="50000"/>
                  </a:schemeClr>
                </a:solidFill>
                <a:latin typeface="游ゴシック" panose="020B0400000000000000" pitchFamily="50" charset="-128"/>
                <a:ea typeface="游ゴシック" panose="020B0400000000000000" pitchFamily="50" charset="-128"/>
              </a:rPr>
              <a:t>入居申込方法</a:t>
            </a:r>
            <a:endParaRPr kumimoji="1" lang="en-US" altLang="ja-JP" sz="1400" b="1" dirty="0">
              <a:solidFill>
                <a:schemeClr val="accent2">
                  <a:lumMod val="50000"/>
                </a:schemeClr>
              </a:solidFill>
              <a:latin typeface="游ゴシック" panose="020B0400000000000000" pitchFamily="50" charset="-128"/>
              <a:ea typeface="游ゴシック" panose="020B0400000000000000" pitchFamily="50" charset="-128"/>
            </a:endParaRPr>
          </a:p>
        </p:txBody>
      </p:sp>
      <p:pic>
        <p:nvPicPr>
          <p:cNvPr id="46" name="図 45"/>
          <p:cNvPicPr>
            <a:picLocks noChangeAspect="1"/>
          </p:cNvPicPr>
          <p:nvPr/>
        </p:nvPicPr>
        <p:blipFill>
          <a:blip r:embed="rId8" cstate="print">
            <a:extLst>
              <a:ext uri="{BEBA8EAE-BF5A-486C-A8C5-ECC9F3942E4B}">
                <a14:imgProps xmlns:a14="http://schemas.microsoft.com/office/drawing/2010/main">
                  <a14:imgLayer r:embed="rId9">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1936944" y="6959758"/>
            <a:ext cx="298645" cy="352045"/>
          </a:xfrm>
          <a:prstGeom prst="rect">
            <a:avLst/>
          </a:prstGeom>
        </p:spPr>
      </p:pic>
      <p:pic>
        <p:nvPicPr>
          <p:cNvPr id="47" name="図 46"/>
          <p:cNvPicPr>
            <a:picLocks noChangeAspect="1"/>
          </p:cNvPicPr>
          <p:nvPr/>
        </p:nvPicPr>
        <p:blipFill>
          <a:blip r:embed="rId2">
            <a:clrChange>
              <a:clrFrom>
                <a:srgbClr val="FFFFFF"/>
              </a:clrFrom>
              <a:clrTo>
                <a:srgbClr val="FFFFFF">
                  <a:alpha val="0"/>
                </a:srgbClr>
              </a:clrTo>
            </a:clrChange>
          </a:blip>
          <a:stretch>
            <a:fillRect/>
          </a:stretch>
        </p:blipFill>
        <p:spPr>
          <a:xfrm>
            <a:off x="235507" y="7303573"/>
            <a:ext cx="1610480" cy="76246"/>
          </a:xfrm>
          <a:prstGeom prst="rect">
            <a:avLst/>
          </a:prstGeom>
        </p:spPr>
      </p:pic>
      <p:sp>
        <p:nvSpPr>
          <p:cNvPr id="48" name="テキスト ボックス 47"/>
          <p:cNvSpPr txBox="1"/>
          <p:nvPr/>
        </p:nvSpPr>
        <p:spPr>
          <a:xfrm>
            <a:off x="355480" y="7381613"/>
            <a:ext cx="6242943" cy="646331"/>
          </a:xfrm>
          <a:prstGeom prst="rect">
            <a:avLst/>
          </a:prstGeom>
          <a:noFill/>
        </p:spPr>
        <p:txBody>
          <a:bodyPr wrap="square" spcCol="252000" rtlCol="0">
            <a:spAutoFit/>
          </a:bodyPr>
          <a:lstStyle/>
          <a:p>
            <a:r>
              <a:rPr kumimoji="1" lang="ja-JP" altLang="en-US" sz="1200" dirty="0">
                <a:latin typeface="游明朝" panose="02020400000000000000" pitchFamily="18" charset="-128"/>
                <a:ea typeface="游明朝" panose="02020400000000000000" pitchFamily="18" charset="-128"/>
              </a:rPr>
              <a:t>入居希望者は、「空き家住宅入居申込書」に必要添付書類を添えて、令和</a:t>
            </a:r>
            <a:r>
              <a:rPr kumimoji="1" lang="en-US" altLang="ja-JP" sz="1200" dirty="0">
                <a:latin typeface="游明朝" panose="02020400000000000000" pitchFamily="18" charset="-128"/>
                <a:ea typeface="游明朝" panose="02020400000000000000" pitchFamily="18" charset="-128"/>
              </a:rPr>
              <a:t>8</a:t>
            </a:r>
            <a:r>
              <a:rPr kumimoji="1" lang="ja-JP" altLang="en-US" sz="1200" dirty="0">
                <a:latin typeface="游明朝" panose="02020400000000000000" pitchFamily="18" charset="-128"/>
                <a:ea typeface="游明朝" panose="02020400000000000000" pitchFamily="18" charset="-128"/>
              </a:rPr>
              <a:t>年</a:t>
            </a:r>
            <a:r>
              <a:rPr kumimoji="1" lang="en-US" altLang="ja-JP" sz="1200" dirty="0">
                <a:latin typeface="游明朝" panose="02020400000000000000" pitchFamily="18" charset="-128"/>
                <a:ea typeface="游明朝" panose="02020400000000000000" pitchFamily="18" charset="-128"/>
              </a:rPr>
              <a:t>3</a:t>
            </a:r>
            <a:r>
              <a:rPr kumimoji="1" lang="ja-JP" altLang="en-US" sz="1200" dirty="0">
                <a:latin typeface="游明朝" panose="02020400000000000000" pitchFamily="18" charset="-128"/>
                <a:ea typeface="游明朝" panose="02020400000000000000" pitchFamily="18" charset="-128"/>
              </a:rPr>
              <a:t>月</a:t>
            </a:r>
            <a:r>
              <a:rPr kumimoji="1" lang="en-US" altLang="ja-JP" sz="1200" dirty="0">
                <a:latin typeface="游明朝" panose="02020400000000000000" pitchFamily="18" charset="-128"/>
                <a:ea typeface="游明朝" panose="02020400000000000000" pitchFamily="18" charset="-128"/>
              </a:rPr>
              <a:t>31</a:t>
            </a:r>
            <a:r>
              <a:rPr kumimoji="1" lang="ja-JP" altLang="en-US" sz="1200" dirty="0">
                <a:latin typeface="游明朝" panose="02020400000000000000" pitchFamily="18" charset="-128"/>
                <a:ea typeface="游明朝" panose="02020400000000000000" pitchFamily="18" charset="-128"/>
              </a:rPr>
              <a:t>日</a:t>
            </a:r>
            <a:r>
              <a:rPr kumimoji="1" lang="en-US" altLang="ja-JP" sz="1200" dirty="0">
                <a:latin typeface="游明朝" panose="02020400000000000000" pitchFamily="18" charset="-128"/>
                <a:ea typeface="游明朝" panose="02020400000000000000" pitchFamily="18" charset="-128"/>
              </a:rPr>
              <a:t>(</a:t>
            </a:r>
            <a:r>
              <a:rPr kumimoji="1" lang="ja-JP" altLang="en-US" sz="1200" dirty="0">
                <a:latin typeface="游明朝" panose="02020400000000000000" pitchFamily="18" charset="-128"/>
                <a:ea typeface="游明朝" panose="02020400000000000000" pitchFamily="18" charset="-128"/>
              </a:rPr>
              <a:t>火曜日</a:t>
            </a:r>
            <a:r>
              <a:rPr kumimoji="1" lang="en-US" altLang="ja-JP" sz="1200" dirty="0">
                <a:latin typeface="游明朝" panose="02020400000000000000" pitchFamily="18" charset="-128"/>
                <a:ea typeface="游明朝" panose="02020400000000000000" pitchFamily="18" charset="-128"/>
              </a:rPr>
              <a:t>)</a:t>
            </a:r>
            <a:r>
              <a:rPr kumimoji="1" lang="ja-JP" altLang="en-US" sz="1200" dirty="0">
                <a:latin typeface="游明朝" panose="02020400000000000000" pitchFamily="18" charset="-128"/>
                <a:ea typeface="游明朝" panose="02020400000000000000" pitchFamily="18" charset="-128"/>
              </a:rPr>
              <a:t>までに、南阿蘇村役場定住促進課へ提出して下さい。</a:t>
            </a:r>
            <a:endParaRPr kumimoji="1" lang="en-US" altLang="ja-JP" sz="1200" dirty="0">
              <a:latin typeface="游明朝" panose="02020400000000000000" pitchFamily="18" charset="-128"/>
              <a:ea typeface="游明朝" panose="02020400000000000000" pitchFamily="18" charset="-128"/>
            </a:endParaRPr>
          </a:p>
          <a:p>
            <a:r>
              <a:rPr kumimoji="1" lang="ja-JP" altLang="en-US" sz="1200" dirty="0">
                <a:latin typeface="游明朝" panose="02020400000000000000" pitchFamily="18" charset="-128"/>
                <a:ea typeface="游明朝" panose="02020400000000000000" pitchFamily="18" charset="-128"/>
              </a:rPr>
              <a:t>なお、郵送の場合は令和</a:t>
            </a:r>
            <a:r>
              <a:rPr kumimoji="1" lang="en-US" altLang="ja-JP" sz="1200" dirty="0">
                <a:latin typeface="游明朝" panose="02020400000000000000" pitchFamily="18" charset="-128"/>
                <a:ea typeface="游明朝" panose="02020400000000000000" pitchFamily="18" charset="-128"/>
              </a:rPr>
              <a:t>8</a:t>
            </a:r>
            <a:r>
              <a:rPr kumimoji="1" lang="ja-JP" altLang="en-US" sz="1200" dirty="0">
                <a:latin typeface="游明朝" panose="02020400000000000000" pitchFamily="18" charset="-128"/>
                <a:ea typeface="游明朝" panose="02020400000000000000" pitchFamily="18" charset="-128"/>
              </a:rPr>
              <a:t>年</a:t>
            </a:r>
            <a:r>
              <a:rPr kumimoji="1" lang="en-US" altLang="ja-JP" sz="1200" dirty="0">
                <a:latin typeface="游明朝" panose="02020400000000000000" pitchFamily="18" charset="-128"/>
                <a:ea typeface="游明朝" panose="02020400000000000000" pitchFamily="18" charset="-128"/>
              </a:rPr>
              <a:t>3</a:t>
            </a:r>
            <a:r>
              <a:rPr kumimoji="1" lang="ja-JP" altLang="en-US" sz="1200" dirty="0">
                <a:latin typeface="游明朝" panose="02020400000000000000" pitchFamily="18" charset="-128"/>
                <a:ea typeface="游明朝" panose="02020400000000000000" pitchFamily="18" charset="-128"/>
              </a:rPr>
              <a:t>月</a:t>
            </a:r>
            <a:r>
              <a:rPr kumimoji="1" lang="en-US" altLang="ja-JP" sz="1200" dirty="0">
                <a:latin typeface="游明朝" panose="02020400000000000000" pitchFamily="18" charset="-128"/>
                <a:ea typeface="游明朝" panose="02020400000000000000" pitchFamily="18" charset="-128"/>
              </a:rPr>
              <a:t>31</a:t>
            </a:r>
            <a:r>
              <a:rPr kumimoji="1" lang="ja-JP" altLang="en-US" sz="1200" dirty="0">
                <a:latin typeface="游明朝" panose="02020400000000000000" pitchFamily="18" charset="-128"/>
                <a:ea typeface="游明朝" panose="02020400000000000000" pitchFamily="18" charset="-128"/>
              </a:rPr>
              <a:t>日</a:t>
            </a:r>
            <a:r>
              <a:rPr kumimoji="1" lang="en-US" altLang="ja-JP" sz="1200" dirty="0">
                <a:latin typeface="游明朝" panose="02020400000000000000" pitchFamily="18" charset="-128"/>
                <a:ea typeface="游明朝" panose="02020400000000000000" pitchFamily="18" charset="-128"/>
              </a:rPr>
              <a:t>(</a:t>
            </a:r>
            <a:r>
              <a:rPr kumimoji="1" lang="ja-JP" altLang="en-US" sz="1200" dirty="0">
                <a:latin typeface="游明朝" panose="02020400000000000000" pitchFamily="18" charset="-128"/>
                <a:ea typeface="游明朝" panose="02020400000000000000" pitchFamily="18" charset="-128"/>
              </a:rPr>
              <a:t>火曜日</a:t>
            </a:r>
            <a:r>
              <a:rPr kumimoji="1" lang="en-US" altLang="ja-JP" sz="1200" dirty="0">
                <a:latin typeface="游明朝" panose="02020400000000000000" pitchFamily="18" charset="-128"/>
                <a:ea typeface="游明朝" panose="02020400000000000000" pitchFamily="18" charset="-128"/>
              </a:rPr>
              <a:t>)</a:t>
            </a:r>
            <a:r>
              <a:rPr kumimoji="1" lang="ja-JP" altLang="en-US" sz="1200" dirty="0">
                <a:latin typeface="游明朝" panose="02020400000000000000" pitchFamily="18" charset="-128"/>
                <a:ea typeface="游明朝" panose="02020400000000000000" pitchFamily="18" charset="-128"/>
              </a:rPr>
              <a:t>までの消印のものを有効とします</a:t>
            </a:r>
            <a:r>
              <a:rPr kumimoji="1" lang="ja-JP" altLang="en-US" sz="1200" dirty="0">
                <a:latin typeface="HGSｺﾞｼｯｸM" panose="020B0600000000000000" pitchFamily="50" charset="-128"/>
                <a:ea typeface="HGSｺﾞｼｯｸM" panose="020B0600000000000000" pitchFamily="50" charset="-128"/>
              </a:rPr>
              <a:t>。</a:t>
            </a:r>
          </a:p>
        </p:txBody>
      </p:sp>
      <p:sp>
        <p:nvSpPr>
          <p:cNvPr id="49" name="テキスト ボックス 48"/>
          <p:cNvSpPr txBox="1"/>
          <p:nvPr/>
        </p:nvSpPr>
        <p:spPr>
          <a:xfrm>
            <a:off x="79477" y="1330907"/>
            <a:ext cx="6572804" cy="769441"/>
          </a:xfrm>
          <a:prstGeom prst="rect">
            <a:avLst/>
          </a:prstGeom>
          <a:noFill/>
        </p:spPr>
        <p:txBody>
          <a:bodyPr wrap="square" spcCol="252000" rtlCol="0">
            <a:spAutoFit/>
          </a:bodyPr>
          <a:lstStyle/>
          <a:p>
            <a:r>
              <a:rPr kumimoji="1" lang="ja-JP" altLang="en-US" sz="1100" dirty="0">
                <a:solidFill>
                  <a:schemeClr val="accent2">
                    <a:lumMod val="50000"/>
                  </a:schemeClr>
                </a:solidFill>
                <a:latin typeface="HGSｺﾞｼｯｸM" panose="020B0600000000000000" pitchFamily="50" charset="-128"/>
                <a:ea typeface="HGSｺﾞｼｯｸM" panose="020B0600000000000000" pitchFamily="50" charset="-128"/>
              </a:rPr>
              <a:t>　</a:t>
            </a:r>
            <a:r>
              <a:rPr kumimoji="1" lang="ja-JP" altLang="en-US" sz="1100" dirty="0">
                <a:latin typeface="游明朝" panose="02020400000000000000" pitchFamily="18" charset="-128"/>
                <a:ea typeface="游明朝" panose="02020400000000000000" pitchFamily="18" charset="-128"/>
              </a:rPr>
              <a:t>南阿蘇村では高齢化や少子化等で、人口が減少しておりその対策と対応が課題となっています。</a:t>
            </a:r>
          </a:p>
          <a:p>
            <a:r>
              <a:rPr kumimoji="1" lang="ja-JP" altLang="en-US" sz="1100" dirty="0">
                <a:latin typeface="游明朝" panose="02020400000000000000" pitchFamily="18" charset="-128"/>
                <a:ea typeface="游明朝" panose="02020400000000000000" pitchFamily="18" charset="-128"/>
              </a:rPr>
              <a:t>そこで、良好な集落景観を保全し、集落機能の維持と活力の向上を図り、地域の活性化に繋げるため、白川区の空き家をリフォーム</a:t>
            </a:r>
            <a:r>
              <a:rPr kumimoji="1" lang="en-US" altLang="ja-JP" sz="1100" dirty="0">
                <a:latin typeface="游明朝" panose="02020400000000000000" pitchFamily="18" charset="-128"/>
                <a:ea typeface="游明朝" panose="02020400000000000000" pitchFamily="18" charset="-128"/>
              </a:rPr>
              <a:t>(</a:t>
            </a:r>
            <a:r>
              <a:rPr kumimoji="1" lang="ja-JP" altLang="en-US" sz="1100" dirty="0">
                <a:latin typeface="游明朝" panose="02020400000000000000" pitchFamily="18" charset="-128"/>
                <a:ea typeface="游明朝" panose="02020400000000000000" pitchFamily="18" charset="-128"/>
              </a:rPr>
              <a:t>令和</a:t>
            </a:r>
            <a:r>
              <a:rPr kumimoji="1" lang="en-US" altLang="ja-JP" sz="1100" dirty="0">
                <a:latin typeface="游明朝" panose="02020400000000000000" pitchFamily="18" charset="-128"/>
                <a:ea typeface="游明朝" panose="02020400000000000000" pitchFamily="18" charset="-128"/>
              </a:rPr>
              <a:t>2</a:t>
            </a:r>
            <a:r>
              <a:rPr kumimoji="1" lang="ja-JP" altLang="en-US" sz="1100" dirty="0">
                <a:latin typeface="游明朝" panose="02020400000000000000" pitchFamily="18" charset="-128"/>
                <a:ea typeface="游明朝" panose="02020400000000000000" pitchFamily="18" charset="-128"/>
              </a:rPr>
              <a:t>年度</a:t>
            </a:r>
            <a:r>
              <a:rPr kumimoji="1" lang="en-US" altLang="ja-JP" sz="1100" dirty="0">
                <a:latin typeface="游明朝" panose="02020400000000000000" pitchFamily="18" charset="-128"/>
                <a:ea typeface="游明朝" panose="02020400000000000000" pitchFamily="18" charset="-128"/>
              </a:rPr>
              <a:t>)</a:t>
            </a:r>
            <a:r>
              <a:rPr kumimoji="1" lang="ja-JP" altLang="en-US" sz="1100" dirty="0">
                <a:latin typeface="游明朝" panose="02020400000000000000" pitchFamily="18" charset="-128"/>
                <a:ea typeface="游明朝" panose="02020400000000000000" pitchFamily="18" charset="-128"/>
              </a:rPr>
              <a:t>し、移住や定住を希望されているご家族に賃貸住宅としてお貸しいたします。</a:t>
            </a:r>
          </a:p>
        </p:txBody>
      </p:sp>
      <p:pic>
        <p:nvPicPr>
          <p:cNvPr id="50" name="図 49"/>
          <p:cNvPicPr>
            <a:picLocks noChangeAspect="1"/>
          </p:cNvPicPr>
          <p:nvPr/>
        </p:nvPicPr>
        <p:blipFill>
          <a:blip r:embed="rId10" cstate="print">
            <a:extLst>
              <a:ext uri="{BEBA8EAE-BF5A-486C-A8C5-ECC9F3942E4B}">
                <a14:imgProps xmlns:a14="http://schemas.microsoft.com/office/drawing/2010/main">
                  <a14:imgLayer r:embed="rId11">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110692" y="2192425"/>
            <a:ext cx="298645" cy="352045"/>
          </a:xfrm>
          <a:prstGeom prst="rect">
            <a:avLst/>
          </a:prstGeom>
        </p:spPr>
      </p:pic>
      <p:sp>
        <p:nvSpPr>
          <p:cNvPr id="51" name="テキスト ボックス 50"/>
          <p:cNvSpPr txBox="1"/>
          <p:nvPr/>
        </p:nvSpPr>
        <p:spPr>
          <a:xfrm>
            <a:off x="409337" y="2262051"/>
            <a:ext cx="1684355" cy="307777"/>
          </a:xfrm>
          <a:prstGeom prst="rect">
            <a:avLst/>
          </a:prstGeom>
          <a:noFill/>
        </p:spPr>
        <p:txBody>
          <a:bodyPr wrap="square" rtlCol="0">
            <a:spAutoFit/>
          </a:bodyPr>
          <a:lstStyle/>
          <a:p>
            <a:r>
              <a:rPr kumimoji="1" lang="ja-JP" altLang="en-US" sz="1400" b="1" dirty="0">
                <a:solidFill>
                  <a:schemeClr val="accent2">
                    <a:lumMod val="50000"/>
                  </a:schemeClr>
                </a:solidFill>
                <a:latin typeface="游ゴシック" panose="020B0400000000000000" pitchFamily="50" charset="-128"/>
                <a:ea typeface="游ゴシック" panose="020B0400000000000000" pitchFamily="50" charset="-128"/>
              </a:rPr>
              <a:t>空き家住宅の場所</a:t>
            </a:r>
            <a:endParaRPr kumimoji="1" lang="en-US" altLang="ja-JP" sz="1400" b="1" dirty="0">
              <a:solidFill>
                <a:schemeClr val="accent2">
                  <a:lumMod val="50000"/>
                </a:schemeClr>
              </a:solidFill>
              <a:latin typeface="游ゴシック" panose="020B0400000000000000" pitchFamily="50" charset="-128"/>
              <a:ea typeface="游ゴシック" panose="020B0400000000000000" pitchFamily="50" charset="-128"/>
            </a:endParaRPr>
          </a:p>
        </p:txBody>
      </p:sp>
      <p:pic>
        <p:nvPicPr>
          <p:cNvPr id="52" name="図 51"/>
          <p:cNvPicPr>
            <a:picLocks noChangeAspect="1"/>
          </p:cNvPicPr>
          <p:nvPr/>
        </p:nvPicPr>
        <p:blipFill>
          <a:blip r:embed="rId8" cstate="print">
            <a:extLst>
              <a:ext uri="{BEBA8EAE-BF5A-486C-A8C5-ECC9F3942E4B}">
                <a14:imgProps xmlns:a14="http://schemas.microsoft.com/office/drawing/2010/main">
                  <a14:imgLayer r:embed="rId9">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2019817" y="2188381"/>
            <a:ext cx="298645" cy="352045"/>
          </a:xfrm>
          <a:prstGeom prst="rect">
            <a:avLst/>
          </a:prstGeom>
        </p:spPr>
      </p:pic>
      <p:pic>
        <p:nvPicPr>
          <p:cNvPr id="53" name="図 52"/>
          <p:cNvPicPr>
            <a:picLocks noChangeAspect="1"/>
          </p:cNvPicPr>
          <p:nvPr/>
        </p:nvPicPr>
        <p:blipFill>
          <a:blip r:embed="rId2">
            <a:clrChange>
              <a:clrFrom>
                <a:srgbClr val="FFFFFF"/>
              </a:clrFrom>
              <a:clrTo>
                <a:srgbClr val="FFFFFF">
                  <a:alpha val="0"/>
                </a:srgbClr>
              </a:clrTo>
            </a:clrChange>
          </a:blip>
          <a:stretch>
            <a:fillRect/>
          </a:stretch>
        </p:blipFill>
        <p:spPr>
          <a:xfrm>
            <a:off x="121388" y="2485985"/>
            <a:ext cx="2311931" cy="109455"/>
          </a:xfrm>
          <a:prstGeom prst="rect">
            <a:avLst/>
          </a:prstGeom>
        </p:spPr>
      </p:pic>
      <p:pic>
        <p:nvPicPr>
          <p:cNvPr id="58" name="図 57"/>
          <p:cNvPicPr>
            <a:picLocks noChangeAspect="1"/>
          </p:cNvPicPr>
          <p:nvPr/>
        </p:nvPicPr>
        <p:blipFill>
          <a:blip r:embed="rId10" cstate="print">
            <a:extLst>
              <a:ext uri="{BEBA8EAE-BF5A-486C-A8C5-ECC9F3942E4B}">
                <a14:imgProps xmlns:a14="http://schemas.microsoft.com/office/drawing/2010/main">
                  <a14:imgLayer r:embed="rId11">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287633" y="8116297"/>
            <a:ext cx="298645" cy="352045"/>
          </a:xfrm>
          <a:prstGeom prst="rect">
            <a:avLst/>
          </a:prstGeom>
        </p:spPr>
      </p:pic>
      <p:sp>
        <p:nvSpPr>
          <p:cNvPr id="59" name="テキスト ボックス 58"/>
          <p:cNvSpPr txBox="1"/>
          <p:nvPr/>
        </p:nvSpPr>
        <p:spPr>
          <a:xfrm>
            <a:off x="586278" y="8185923"/>
            <a:ext cx="1314910" cy="307777"/>
          </a:xfrm>
          <a:prstGeom prst="rect">
            <a:avLst/>
          </a:prstGeom>
          <a:noFill/>
        </p:spPr>
        <p:txBody>
          <a:bodyPr wrap="square" rtlCol="0">
            <a:spAutoFit/>
          </a:bodyPr>
          <a:lstStyle/>
          <a:p>
            <a:pPr algn="dist"/>
            <a:r>
              <a:rPr kumimoji="1" lang="ja-JP" altLang="en-US" sz="1400" b="1" dirty="0">
                <a:solidFill>
                  <a:schemeClr val="accent2">
                    <a:lumMod val="50000"/>
                  </a:schemeClr>
                </a:solidFill>
                <a:latin typeface="游ゴシック" panose="020B0400000000000000" pitchFamily="50" charset="-128"/>
                <a:ea typeface="游ゴシック" panose="020B0400000000000000" pitchFamily="50" charset="-128"/>
              </a:rPr>
              <a:t>入居決定</a:t>
            </a:r>
            <a:endParaRPr kumimoji="1" lang="en-US" altLang="ja-JP" sz="1400" b="1" dirty="0">
              <a:solidFill>
                <a:schemeClr val="accent2">
                  <a:lumMod val="50000"/>
                </a:schemeClr>
              </a:solidFill>
              <a:latin typeface="游ゴシック" panose="020B0400000000000000" pitchFamily="50" charset="-128"/>
              <a:ea typeface="游ゴシック" panose="020B0400000000000000" pitchFamily="50" charset="-128"/>
            </a:endParaRPr>
          </a:p>
        </p:txBody>
      </p:sp>
      <p:pic>
        <p:nvPicPr>
          <p:cNvPr id="60" name="図 59"/>
          <p:cNvPicPr>
            <a:picLocks noChangeAspect="1"/>
          </p:cNvPicPr>
          <p:nvPr/>
        </p:nvPicPr>
        <p:blipFill>
          <a:blip r:embed="rId8" cstate="print">
            <a:extLst>
              <a:ext uri="{BEBA8EAE-BF5A-486C-A8C5-ECC9F3942E4B}">
                <a14:imgProps xmlns:a14="http://schemas.microsoft.com/office/drawing/2010/main">
                  <a14:imgLayer r:embed="rId9">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1935756" y="8103533"/>
            <a:ext cx="298645" cy="352045"/>
          </a:xfrm>
          <a:prstGeom prst="rect">
            <a:avLst/>
          </a:prstGeom>
        </p:spPr>
      </p:pic>
      <p:pic>
        <p:nvPicPr>
          <p:cNvPr id="61" name="図 60"/>
          <p:cNvPicPr>
            <a:picLocks noChangeAspect="1"/>
          </p:cNvPicPr>
          <p:nvPr/>
        </p:nvPicPr>
        <p:blipFill>
          <a:blip r:embed="rId2">
            <a:clrChange>
              <a:clrFrom>
                <a:srgbClr val="FFFFFF"/>
              </a:clrFrom>
              <a:clrTo>
                <a:srgbClr val="FFFFFF">
                  <a:alpha val="0"/>
                </a:srgbClr>
              </a:clrTo>
            </a:clrChange>
          </a:blip>
          <a:stretch>
            <a:fillRect/>
          </a:stretch>
        </p:blipFill>
        <p:spPr>
          <a:xfrm>
            <a:off x="290710" y="8455578"/>
            <a:ext cx="1610480" cy="76246"/>
          </a:xfrm>
          <a:prstGeom prst="rect">
            <a:avLst/>
          </a:prstGeom>
        </p:spPr>
      </p:pic>
      <p:sp>
        <p:nvSpPr>
          <p:cNvPr id="63" name="テキスト ボックス 62"/>
          <p:cNvSpPr txBox="1"/>
          <p:nvPr/>
        </p:nvSpPr>
        <p:spPr>
          <a:xfrm>
            <a:off x="305848" y="8512112"/>
            <a:ext cx="2480773" cy="461665"/>
          </a:xfrm>
          <a:prstGeom prst="rect">
            <a:avLst/>
          </a:prstGeom>
          <a:noFill/>
        </p:spPr>
        <p:txBody>
          <a:bodyPr wrap="square" spcCol="252000" rtlCol="0">
            <a:spAutoFit/>
          </a:bodyPr>
          <a:lstStyle/>
          <a:p>
            <a:r>
              <a:rPr kumimoji="1" lang="ja-JP" altLang="en-US" sz="1200" dirty="0">
                <a:latin typeface="游明朝" panose="02020400000000000000" pitchFamily="18" charset="-128"/>
                <a:ea typeface="游明朝" panose="02020400000000000000" pitchFamily="18" charset="-128"/>
              </a:rPr>
              <a:t>令和</a:t>
            </a:r>
            <a:r>
              <a:rPr kumimoji="1" lang="en-US" altLang="ja-JP" sz="1200" dirty="0">
                <a:latin typeface="游明朝" panose="02020400000000000000" pitchFamily="18" charset="-128"/>
                <a:ea typeface="游明朝" panose="02020400000000000000" pitchFamily="18" charset="-128"/>
              </a:rPr>
              <a:t>8</a:t>
            </a:r>
            <a:r>
              <a:rPr kumimoji="1" lang="ja-JP" altLang="en-US" sz="1200" dirty="0">
                <a:latin typeface="游明朝" panose="02020400000000000000" pitchFamily="18" charset="-128"/>
                <a:ea typeface="游明朝" panose="02020400000000000000" pitchFamily="18" charset="-128"/>
              </a:rPr>
              <a:t>年</a:t>
            </a:r>
            <a:r>
              <a:rPr kumimoji="1" lang="en-US" altLang="ja-JP" sz="1200" dirty="0">
                <a:latin typeface="游明朝" panose="02020400000000000000" pitchFamily="18" charset="-128"/>
                <a:ea typeface="游明朝" panose="02020400000000000000" pitchFamily="18" charset="-128"/>
              </a:rPr>
              <a:t>4</a:t>
            </a:r>
            <a:r>
              <a:rPr kumimoji="1" lang="ja-JP" altLang="en-US" sz="1200" dirty="0">
                <a:latin typeface="游明朝" panose="02020400000000000000" pitchFamily="18" charset="-128"/>
                <a:ea typeface="游明朝" panose="02020400000000000000" pitchFamily="18" charset="-128"/>
              </a:rPr>
              <a:t>月下旬頃に通知でお知らせします。</a:t>
            </a:r>
          </a:p>
        </p:txBody>
      </p:sp>
      <p:pic>
        <p:nvPicPr>
          <p:cNvPr id="64" name="図 63"/>
          <p:cNvPicPr>
            <a:picLocks noChangeAspect="1"/>
          </p:cNvPicPr>
          <p:nvPr/>
        </p:nvPicPr>
        <p:blipFill>
          <a:blip r:embed="rId10" cstate="print">
            <a:extLst>
              <a:ext uri="{BEBA8EAE-BF5A-486C-A8C5-ECC9F3942E4B}">
                <a14:imgProps xmlns:a14="http://schemas.microsoft.com/office/drawing/2010/main">
                  <a14:imgLayer r:embed="rId11">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2788157" y="8079955"/>
            <a:ext cx="298645" cy="352045"/>
          </a:xfrm>
          <a:prstGeom prst="rect">
            <a:avLst/>
          </a:prstGeom>
        </p:spPr>
      </p:pic>
      <p:sp>
        <p:nvSpPr>
          <p:cNvPr id="65" name="テキスト ボックス 64"/>
          <p:cNvSpPr txBox="1"/>
          <p:nvPr/>
        </p:nvSpPr>
        <p:spPr>
          <a:xfrm>
            <a:off x="3082849" y="8209457"/>
            <a:ext cx="1458665" cy="307777"/>
          </a:xfrm>
          <a:prstGeom prst="rect">
            <a:avLst/>
          </a:prstGeom>
          <a:noFill/>
        </p:spPr>
        <p:txBody>
          <a:bodyPr wrap="square" rtlCol="0">
            <a:spAutoFit/>
          </a:bodyPr>
          <a:lstStyle/>
          <a:p>
            <a:pPr algn="dist"/>
            <a:r>
              <a:rPr kumimoji="1" lang="ja-JP" altLang="en-US" sz="1400" b="1" dirty="0">
                <a:solidFill>
                  <a:schemeClr val="accent2">
                    <a:lumMod val="50000"/>
                  </a:schemeClr>
                </a:solidFill>
                <a:latin typeface="游ゴシック" panose="020B0400000000000000" pitchFamily="50" charset="-128"/>
                <a:ea typeface="游ゴシック" panose="020B0400000000000000" pitchFamily="50" charset="-128"/>
              </a:rPr>
              <a:t>入居開始予定日</a:t>
            </a:r>
            <a:endParaRPr kumimoji="1" lang="en-US" altLang="ja-JP" sz="1400" b="1" dirty="0">
              <a:solidFill>
                <a:schemeClr val="accent2">
                  <a:lumMod val="50000"/>
                </a:schemeClr>
              </a:solidFill>
              <a:latin typeface="游ゴシック" panose="020B0400000000000000" pitchFamily="50" charset="-128"/>
              <a:ea typeface="游ゴシック" panose="020B0400000000000000" pitchFamily="50" charset="-128"/>
            </a:endParaRPr>
          </a:p>
        </p:txBody>
      </p:sp>
      <p:pic>
        <p:nvPicPr>
          <p:cNvPr id="66" name="図 65"/>
          <p:cNvPicPr>
            <a:picLocks noChangeAspect="1"/>
          </p:cNvPicPr>
          <p:nvPr/>
        </p:nvPicPr>
        <p:blipFill>
          <a:blip r:embed="rId8" cstate="print">
            <a:extLst>
              <a:ext uri="{BEBA8EAE-BF5A-486C-A8C5-ECC9F3942E4B}">
                <a14:imgProps xmlns:a14="http://schemas.microsoft.com/office/drawing/2010/main">
                  <a14:imgLayer r:embed="rId9">
                    <a14:imgEffect>
                      <a14:sharpenSoften amount="-50000"/>
                    </a14:imgEffect>
                    <a14:imgEffect>
                      <a14:brightnessContrast bright="40000"/>
                    </a14:imgEffect>
                  </a14:imgLayer>
                </a14:imgProps>
              </a:ext>
              <a:ext uri="{28A0092B-C50C-407E-A947-70E740481C1C}">
                <a14:useLocalDpi xmlns:a14="http://schemas.microsoft.com/office/drawing/2010/main" val="0"/>
              </a:ext>
            </a:extLst>
          </a:blip>
          <a:stretch>
            <a:fillRect/>
          </a:stretch>
        </p:blipFill>
        <p:spPr>
          <a:xfrm>
            <a:off x="4588798" y="8060882"/>
            <a:ext cx="298645" cy="352045"/>
          </a:xfrm>
          <a:prstGeom prst="rect">
            <a:avLst/>
          </a:prstGeom>
        </p:spPr>
      </p:pic>
      <p:pic>
        <p:nvPicPr>
          <p:cNvPr id="67" name="図 66"/>
          <p:cNvPicPr>
            <a:picLocks noChangeAspect="1"/>
          </p:cNvPicPr>
          <p:nvPr/>
        </p:nvPicPr>
        <p:blipFill>
          <a:blip r:embed="rId2">
            <a:clrChange>
              <a:clrFrom>
                <a:srgbClr val="FFFFFF"/>
              </a:clrFrom>
              <a:clrTo>
                <a:srgbClr val="FFFFFF">
                  <a:alpha val="0"/>
                </a:srgbClr>
              </a:clrTo>
            </a:clrChange>
          </a:blip>
          <a:stretch>
            <a:fillRect/>
          </a:stretch>
        </p:blipFill>
        <p:spPr>
          <a:xfrm>
            <a:off x="3163836" y="8456014"/>
            <a:ext cx="1610480" cy="76246"/>
          </a:xfrm>
          <a:prstGeom prst="rect">
            <a:avLst/>
          </a:prstGeom>
        </p:spPr>
      </p:pic>
      <p:sp>
        <p:nvSpPr>
          <p:cNvPr id="68" name="テキスト ボックス 67"/>
          <p:cNvSpPr txBox="1"/>
          <p:nvPr/>
        </p:nvSpPr>
        <p:spPr>
          <a:xfrm>
            <a:off x="3082849" y="8498161"/>
            <a:ext cx="1791385" cy="276999"/>
          </a:xfrm>
          <a:prstGeom prst="rect">
            <a:avLst/>
          </a:prstGeom>
          <a:noFill/>
        </p:spPr>
        <p:txBody>
          <a:bodyPr wrap="square" spcCol="252000" rtlCol="0">
            <a:spAutoFit/>
          </a:bodyPr>
          <a:lstStyle/>
          <a:p>
            <a:r>
              <a:rPr kumimoji="1" lang="ja-JP" altLang="en-US" sz="1200" dirty="0">
                <a:latin typeface="游明朝" panose="02020400000000000000" pitchFamily="18" charset="-128"/>
                <a:ea typeface="游明朝" panose="02020400000000000000" pitchFamily="18" charset="-128"/>
              </a:rPr>
              <a:t>令和</a:t>
            </a:r>
            <a:r>
              <a:rPr kumimoji="1" lang="en-US" altLang="ja-JP" sz="1200" dirty="0">
                <a:latin typeface="游明朝" panose="02020400000000000000" pitchFamily="18" charset="-128"/>
                <a:ea typeface="游明朝" panose="02020400000000000000" pitchFamily="18" charset="-128"/>
              </a:rPr>
              <a:t>8</a:t>
            </a:r>
            <a:r>
              <a:rPr kumimoji="1" lang="ja-JP" altLang="en-US" sz="1200" dirty="0">
                <a:latin typeface="游明朝" panose="02020400000000000000" pitchFamily="18" charset="-128"/>
                <a:ea typeface="游明朝" panose="02020400000000000000" pitchFamily="18" charset="-128"/>
              </a:rPr>
              <a:t>年</a:t>
            </a:r>
            <a:r>
              <a:rPr kumimoji="1" lang="en-US" altLang="ja-JP" sz="1200" dirty="0">
                <a:latin typeface="游明朝" panose="02020400000000000000" pitchFamily="18" charset="-128"/>
                <a:ea typeface="游明朝" panose="02020400000000000000" pitchFamily="18" charset="-128"/>
              </a:rPr>
              <a:t>5</a:t>
            </a:r>
            <a:r>
              <a:rPr kumimoji="1" lang="ja-JP" altLang="en-US" sz="1200" dirty="0">
                <a:latin typeface="游明朝" panose="02020400000000000000" pitchFamily="18" charset="-128"/>
                <a:ea typeface="游明朝" panose="02020400000000000000" pitchFamily="18" charset="-128"/>
              </a:rPr>
              <a:t>月中旬</a:t>
            </a:r>
          </a:p>
        </p:txBody>
      </p:sp>
      <p:pic>
        <p:nvPicPr>
          <p:cNvPr id="73" name="図 72"/>
          <p:cNvPicPr>
            <a:picLocks noChangeAspect="1"/>
          </p:cNvPicPr>
          <p:nvPr/>
        </p:nvPicPr>
        <p:blipFill>
          <a:blip r:embed="rId12">
            <a:clrChange>
              <a:clrFrom>
                <a:srgbClr val="FFFFFF"/>
              </a:clrFrom>
              <a:clrTo>
                <a:srgbClr val="FFFFFF">
                  <a:alpha val="0"/>
                </a:srgbClr>
              </a:clrTo>
            </a:clrChange>
            <a:extLst>
              <a:ext uri="{BEBA8EAE-BF5A-486C-A8C5-ECC9F3942E4B}">
                <a14:imgProps xmlns:a14="http://schemas.microsoft.com/office/drawing/2010/main">
                  <a14:imgLayer r:embed="rId13">
                    <a14:imgEffect>
                      <a14:saturation sat="4000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0" y="-23048"/>
            <a:ext cx="6858000" cy="728082"/>
          </a:xfrm>
          <a:prstGeom prst="rect">
            <a:avLst/>
          </a:prstGeom>
        </p:spPr>
      </p:pic>
      <p:sp>
        <p:nvSpPr>
          <p:cNvPr id="75" name="テキスト ボックス 74"/>
          <p:cNvSpPr txBox="1"/>
          <p:nvPr/>
        </p:nvSpPr>
        <p:spPr>
          <a:xfrm>
            <a:off x="34598" y="9484983"/>
            <a:ext cx="1305641" cy="215444"/>
          </a:xfrm>
          <a:prstGeom prst="rect">
            <a:avLst/>
          </a:prstGeom>
          <a:noFill/>
        </p:spPr>
        <p:txBody>
          <a:bodyPr vert="horz" wrap="square" rtlCol="0">
            <a:spAutoFit/>
          </a:bodyPr>
          <a:lstStyle/>
          <a:p>
            <a:r>
              <a:rPr kumimoji="1" lang="ja-JP" altLang="en-US" sz="800" b="1" dirty="0">
                <a:latin typeface="+mn-ea"/>
              </a:rPr>
              <a:t>お気軽にお問合せ下さい</a:t>
            </a:r>
          </a:p>
        </p:txBody>
      </p:sp>
      <p:sp>
        <p:nvSpPr>
          <p:cNvPr id="55" name="角丸四角形 54"/>
          <p:cNvSpPr/>
          <p:nvPr/>
        </p:nvSpPr>
        <p:spPr>
          <a:xfrm>
            <a:off x="4887443" y="6103404"/>
            <a:ext cx="1871497" cy="1323136"/>
          </a:xfrm>
          <a:prstGeom prst="roundRect">
            <a:avLst>
              <a:gd name="adj" fmla="val 50000"/>
            </a:avLst>
          </a:prstGeom>
          <a:solidFill>
            <a:srgbClr val="E3F7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6" name="テキスト ボックス 55"/>
          <p:cNvSpPr txBox="1"/>
          <p:nvPr/>
        </p:nvSpPr>
        <p:spPr>
          <a:xfrm>
            <a:off x="5268870" y="6363178"/>
            <a:ext cx="1284861" cy="571888"/>
          </a:xfrm>
          <a:prstGeom prst="rect">
            <a:avLst/>
          </a:prstGeom>
          <a:noFill/>
        </p:spPr>
        <p:txBody>
          <a:bodyPr wrap="square" rtlCol="0">
            <a:prstTxWarp prst="textArchUp">
              <a:avLst>
                <a:gd name="adj" fmla="val 10720923"/>
              </a:avLst>
            </a:prstTxWarp>
            <a:spAutoFit/>
          </a:bodyPr>
          <a:lstStyle/>
          <a:p>
            <a:r>
              <a:rPr kumimoji="1" lang="ja-JP" altLang="en-US" sz="1400" b="1" dirty="0">
                <a:solidFill>
                  <a:schemeClr val="accent2">
                    <a:lumMod val="50000"/>
                  </a:schemeClr>
                </a:solidFill>
                <a:latin typeface="游ゴシック" panose="020B0400000000000000" pitchFamily="50" charset="-128"/>
                <a:ea typeface="游ゴシック" panose="020B0400000000000000" pitchFamily="50" charset="-128"/>
              </a:rPr>
              <a:t>物件の内覧を随時</a:t>
            </a:r>
            <a:endParaRPr kumimoji="1" lang="en-US" altLang="ja-JP" sz="1400" b="1" dirty="0">
              <a:solidFill>
                <a:schemeClr val="accent2">
                  <a:lumMod val="50000"/>
                </a:schemeClr>
              </a:solidFill>
              <a:latin typeface="游ゴシック" panose="020B0400000000000000" pitchFamily="50" charset="-128"/>
              <a:ea typeface="游ゴシック" panose="020B0400000000000000" pitchFamily="50" charset="-128"/>
            </a:endParaRPr>
          </a:p>
        </p:txBody>
      </p:sp>
      <p:sp>
        <p:nvSpPr>
          <p:cNvPr id="57" name="テキスト ボックス 56"/>
          <p:cNvSpPr txBox="1"/>
          <p:nvPr/>
        </p:nvSpPr>
        <p:spPr>
          <a:xfrm>
            <a:off x="5194918" y="6527489"/>
            <a:ext cx="1457362" cy="705760"/>
          </a:xfrm>
          <a:prstGeom prst="rect">
            <a:avLst/>
          </a:prstGeom>
          <a:noFill/>
        </p:spPr>
        <p:txBody>
          <a:bodyPr wrap="square" rtlCol="0">
            <a:prstTxWarp prst="textArchDown">
              <a:avLst/>
            </a:prstTxWarp>
            <a:spAutoFit/>
          </a:bodyPr>
          <a:lstStyle/>
          <a:p>
            <a:r>
              <a:rPr kumimoji="1" lang="ja-JP" altLang="en-US" sz="1400" b="1" dirty="0">
                <a:solidFill>
                  <a:schemeClr val="accent2">
                    <a:lumMod val="50000"/>
                  </a:schemeClr>
                </a:solidFill>
                <a:latin typeface="游ゴシック" panose="020B0400000000000000" pitchFamily="50" charset="-128"/>
                <a:ea typeface="游ゴシック" panose="020B0400000000000000" pitchFamily="50" charset="-128"/>
              </a:rPr>
              <a:t>　　受け付けます。</a:t>
            </a:r>
            <a:endParaRPr kumimoji="1" lang="en-US" altLang="ja-JP" sz="1400" b="1" dirty="0">
              <a:solidFill>
                <a:schemeClr val="accent2">
                  <a:lumMod val="50000"/>
                </a:schemeClr>
              </a:solidFill>
              <a:latin typeface="游ゴシック" panose="020B0400000000000000" pitchFamily="50" charset="-128"/>
              <a:ea typeface="游ゴシック" panose="020B0400000000000000" pitchFamily="50" charset="-128"/>
            </a:endParaRPr>
          </a:p>
        </p:txBody>
      </p:sp>
      <p:pic>
        <p:nvPicPr>
          <p:cNvPr id="4" name="図 3"/>
          <p:cNvPicPr>
            <a:picLocks noChangeAspect="1"/>
          </p:cNvPicPr>
          <p:nvPr/>
        </p:nvPicPr>
        <p:blipFill>
          <a:blip r:embed="rId14" cstate="print">
            <a:extLst>
              <a:ext uri="{BEBA8EAE-BF5A-486C-A8C5-ECC9F3942E4B}">
                <a14:imgProps xmlns:a14="http://schemas.microsoft.com/office/drawing/2010/main">
                  <a14:imgLayer r:embed="rId15">
                    <a14:imgEffect>
                      <a14:colorTemperature colorTemp="8800"/>
                    </a14:imgEffect>
                    <a14:imgEffect>
                      <a14:brightnessContrast bright="20000" contrast="-40000"/>
                    </a14:imgEffect>
                  </a14:imgLayer>
                </a14:imgProps>
              </a:ext>
              <a:ext uri="{28A0092B-C50C-407E-A947-70E740481C1C}">
                <a14:useLocalDpi xmlns:a14="http://schemas.microsoft.com/office/drawing/2010/main" val="0"/>
              </a:ext>
            </a:extLst>
          </a:blip>
          <a:stretch>
            <a:fillRect/>
          </a:stretch>
        </p:blipFill>
        <p:spPr>
          <a:xfrm>
            <a:off x="5545675" y="6489467"/>
            <a:ext cx="655320" cy="521799"/>
          </a:xfrm>
          <a:prstGeom prst="rect">
            <a:avLst/>
          </a:prstGeom>
        </p:spPr>
      </p:pic>
      <p:sp>
        <p:nvSpPr>
          <p:cNvPr id="2" name="テキスト ボックス 1"/>
          <p:cNvSpPr txBox="1"/>
          <p:nvPr/>
        </p:nvSpPr>
        <p:spPr>
          <a:xfrm>
            <a:off x="351666" y="3340191"/>
            <a:ext cx="4237131" cy="430887"/>
          </a:xfrm>
          <a:prstGeom prst="rect">
            <a:avLst/>
          </a:prstGeom>
          <a:noFill/>
        </p:spPr>
        <p:txBody>
          <a:bodyPr wrap="square" rtlCol="0">
            <a:spAutoFit/>
          </a:bodyPr>
          <a:lstStyle/>
          <a:p>
            <a:r>
              <a:rPr kumimoji="1" lang="en-US" altLang="ja-JP" sz="1100" dirty="0">
                <a:latin typeface="游明朝" panose="02020400000000000000" pitchFamily="18" charset="-128"/>
                <a:ea typeface="游明朝" panose="02020400000000000000" pitchFamily="18" charset="-128"/>
              </a:rPr>
              <a:t>※</a:t>
            </a:r>
            <a:r>
              <a:rPr kumimoji="1" lang="ja-JP" altLang="en-US" sz="1100" dirty="0">
                <a:latin typeface="游明朝" panose="02020400000000000000" pitchFamily="18" charset="-128"/>
                <a:ea typeface="游明朝" panose="02020400000000000000" pitchFamily="18" charset="-128"/>
              </a:rPr>
              <a:t>敷金は家賃の</a:t>
            </a:r>
            <a:r>
              <a:rPr kumimoji="1" lang="en-US" altLang="ja-JP" sz="1100" dirty="0">
                <a:latin typeface="游明朝" panose="02020400000000000000" pitchFamily="18" charset="-128"/>
                <a:ea typeface="游明朝" panose="02020400000000000000" pitchFamily="18" charset="-128"/>
              </a:rPr>
              <a:t>3</a:t>
            </a:r>
            <a:r>
              <a:rPr kumimoji="1" lang="ja-JP" altLang="en-US" sz="1100" dirty="0">
                <a:latin typeface="游明朝" panose="02020400000000000000" pitchFamily="18" charset="-128"/>
                <a:ea typeface="游明朝" panose="02020400000000000000" pitchFamily="18" charset="-128"/>
              </a:rPr>
              <a:t>ヶ月分</a:t>
            </a:r>
            <a:br>
              <a:rPr kumimoji="1" lang="en-US" altLang="ja-JP" sz="1100" dirty="0">
                <a:latin typeface="游明朝" panose="02020400000000000000" pitchFamily="18" charset="-128"/>
                <a:ea typeface="游明朝" panose="02020400000000000000" pitchFamily="18" charset="-128"/>
              </a:rPr>
            </a:br>
            <a:r>
              <a:rPr kumimoji="1" lang="en-US" altLang="ja-JP" sz="1100" dirty="0">
                <a:latin typeface="游明朝" panose="02020400000000000000" pitchFamily="18" charset="-128"/>
                <a:ea typeface="游明朝" panose="02020400000000000000" pitchFamily="18" charset="-128"/>
              </a:rPr>
              <a:t>※</a:t>
            </a:r>
            <a:r>
              <a:rPr kumimoji="1" lang="ja-JP" altLang="en-US" sz="1100" dirty="0">
                <a:latin typeface="游明朝" panose="02020400000000000000" pitchFamily="18" charset="-128"/>
                <a:ea typeface="游明朝" panose="02020400000000000000" pitchFamily="18" charset="-128"/>
              </a:rPr>
              <a:t>令和</a:t>
            </a:r>
            <a:r>
              <a:rPr kumimoji="1" lang="en-US" altLang="ja-JP" sz="1100" dirty="0">
                <a:latin typeface="游明朝" panose="02020400000000000000" pitchFamily="18" charset="-128"/>
                <a:ea typeface="游明朝" panose="02020400000000000000" pitchFamily="18" charset="-128"/>
              </a:rPr>
              <a:t>13</a:t>
            </a:r>
            <a:r>
              <a:rPr kumimoji="1" lang="ja-JP" altLang="en-US" sz="1100" dirty="0">
                <a:latin typeface="游明朝" panose="02020400000000000000" pitchFamily="18" charset="-128"/>
                <a:ea typeface="游明朝" panose="02020400000000000000" pitchFamily="18" charset="-128"/>
              </a:rPr>
              <a:t>年３月までの賃貸契約となります。</a:t>
            </a:r>
          </a:p>
        </p:txBody>
      </p:sp>
      <p:sp>
        <p:nvSpPr>
          <p:cNvPr id="54" name="角丸四角形 53"/>
          <p:cNvSpPr/>
          <p:nvPr/>
        </p:nvSpPr>
        <p:spPr>
          <a:xfrm>
            <a:off x="5155714" y="8169763"/>
            <a:ext cx="1466748" cy="551841"/>
          </a:xfrm>
          <a:prstGeom prst="roundRect">
            <a:avLst/>
          </a:prstGeom>
          <a:solidFill>
            <a:srgbClr val="E3F700">
              <a:alpha val="3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100" dirty="0">
                <a:ln w="0"/>
                <a:solidFill>
                  <a:schemeClr val="accent2">
                    <a:lumMod val="50000"/>
                  </a:schemeClr>
                </a:solidFill>
                <a:effectLst>
                  <a:outerShdw blurRad="38100" dist="19050" dir="2700000" algn="tl" rotWithShape="0">
                    <a:schemeClr val="dk1">
                      <a:alpha val="40000"/>
                    </a:schemeClr>
                  </a:outerShdw>
                </a:effectLst>
              </a:rPr>
              <a:t>詳しくは南阿蘇村ホームページをご覧下さい</a:t>
            </a:r>
            <a:r>
              <a:rPr kumimoji="1" lang="ja-JP" altLang="en-US" sz="1200" dirty="0">
                <a:ln w="0"/>
                <a:solidFill>
                  <a:schemeClr val="accent2">
                    <a:lumMod val="50000"/>
                  </a:schemeClr>
                </a:solidFill>
                <a:effectLst>
                  <a:outerShdw blurRad="38100" dist="19050" dir="2700000" algn="tl" rotWithShape="0">
                    <a:schemeClr val="dk1">
                      <a:alpha val="40000"/>
                    </a:schemeClr>
                  </a:outerShdw>
                </a:effectLst>
              </a:rPr>
              <a:t>。</a:t>
            </a:r>
          </a:p>
        </p:txBody>
      </p:sp>
      <p:graphicFrame>
        <p:nvGraphicFramePr>
          <p:cNvPr id="8" name="表 7"/>
          <p:cNvGraphicFramePr>
            <a:graphicFrameLocks noGrp="1"/>
          </p:cNvGraphicFramePr>
          <p:nvPr>
            <p:extLst>
              <p:ext uri="{D42A27DB-BD31-4B8C-83A1-F6EECF244321}">
                <p14:modId xmlns:p14="http://schemas.microsoft.com/office/powerpoint/2010/main" val="1056949759"/>
              </p:ext>
            </p:extLst>
          </p:nvPr>
        </p:nvGraphicFramePr>
        <p:xfrm>
          <a:off x="406279" y="2688974"/>
          <a:ext cx="5648809" cy="503405"/>
        </p:xfrm>
        <a:graphic>
          <a:graphicData uri="http://schemas.openxmlformats.org/drawingml/2006/table">
            <a:tbl>
              <a:tblPr firstRow="1" bandRow="1">
                <a:tableStyleId>{C4B1156A-380E-4F78-BDF5-A606A8083BF9}</a:tableStyleId>
              </a:tblPr>
              <a:tblGrid>
                <a:gridCol w="1158943">
                  <a:extLst>
                    <a:ext uri="{9D8B030D-6E8A-4147-A177-3AD203B41FA5}">
                      <a16:colId xmlns:a16="http://schemas.microsoft.com/office/drawing/2014/main" val="70896667"/>
                    </a:ext>
                  </a:extLst>
                </a:gridCol>
                <a:gridCol w="1425628">
                  <a:extLst>
                    <a:ext uri="{9D8B030D-6E8A-4147-A177-3AD203B41FA5}">
                      <a16:colId xmlns:a16="http://schemas.microsoft.com/office/drawing/2014/main" val="1668942095"/>
                    </a:ext>
                  </a:extLst>
                </a:gridCol>
                <a:gridCol w="724218">
                  <a:extLst>
                    <a:ext uri="{9D8B030D-6E8A-4147-A177-3AD203B41FA5}">
                      <a16:colId xmlns:a16="http://schemas.microsoft.com/office/drawing/2014/main" val="1893201482"/>
                    </a:ext>
                  </a:extLst>
                </a:gridCol>
                <a:gridCol w="1181077">
                  <a:extLst>
                    <a:ext uri="{9D8B030D-6E8A-4147-A177-3AD203B41FA5}">
                      <a16:colId xmlns:a16="http://schemas.microsoft.com/office/drawing/2014/main" val="3166740647"/>
                    </a:ext>
                  </a:extLst>
                </a:gridCol>
                <a:gridCol w="1158943">
                  <a:extLst>
                    <a:ext uri="{9D8B030D-6E8A-4147-A177-3AD203B41FA5}">
                      <a16:colId xmlns:a16="http://schemas.microsoft.com/office/drawing/2014/main" val="1670005628"/>
                    </a:ext>
                  </a:extLst>
                </a:gridCol>
              </a:tblGrid>
              <a:tr h="259565">
                <a:tc>
                  <a:txBody>
                    <a:bodyPr/>
                    <a:lstStyle/>
                    <a:p>
                      <a:pPr algn="ctr"/>
                      <a:r>
                        <a:rPr kumimoji="1" lang="ja-JP" altLang="en-US" sz="1000" b="0" dirty="0">
                          <a:latin typeface="游明朝" panose="02020400000000000000" pitchFamily="18" charset="-128"/>
                          <a:ea typeface="游明朝" panose="02020400000000000000" pitchFamily="18" charset="-128"/>
                        </a:rPr>
                        <a:t>住宅の名称</a:t>
                      </a:r>
                    </a:p>
                  </a:txBody>
                  <a:tcPr/>
                </a:tc>
                <a:tc>
                  <a:txBody>
                    <a:bodyPr/>
                    <a:lstStyle/>
                    <a:p>
                      <a:pPr algn="ctr"/>
                      <a:r>
                        <a:rPr kumimoji="1" lang="ja-JP" altLang="en-US" sz="1000" b="0" dirty="0">
                          <a:latin typeface="游明朝" panose="02020400000000000000" pitchFamily="18" charset="-128"/>
                          <a:ea typeface="游明朝" panose="02020400000000000000" pitchFamily="18" charset="-128"/>
                        </a:rPr>
                        <a:t>所在地</a:t>
                      </a:r>
                    </a:p>
                  </a:txBody>
                  <a:tcPr/>
                </a:tc>
                <a:tc>
                  <a:txBody>
                    <a:bodyPr/>
                    <a:lstStyle/>
                    <a:p>
                      <a:pPr algn="ctr"/>
                      <a:r>
                        <a:rPr kumimoji="1" lang="ja-JP" altLang="en-US" sz="1000" b="0" dirty="0">
                          <a:latin typeface="游明朝" panose="02020400000000000000" pitchFamily="18" charset="-128"/>
                          <a:ea typeface="游明朝" panose="02020400000000000000" pitchFamily="18" charset="-128"/>
                        </a:rPr>
                        <a:t>構造</a:t>
                      </a:r>
                    </a:p>
                  </a:txBody>
                  <a:tcPr/>
                </a:tc>
                <a:tc>
                  <a:txBody>
                    <a:bodyPr/>
                    <a:lstStyle/>
                    <a:p>
                      <a:pPr algn="ctr"/>
                      <a:r>
                        <a:rPr kumimoji="1" lang="ja-JP" altLang="en-US" sz="1000" b="0" dirty="0">
                          <a:latin typeface="游明朝" panose="02020400000000000000" pitchFamily="18" charset="-128"/>
                          <a:ea typeface="游明朝" panose="02020400000000000000" pitchFamily="18" charset="-128"/>
                        </a:rPr>
                        <a:t>延べ床面積</a:t>
                      </a:r>
                    </a:p>
                  </a:txBody>
                  <a:tcPr/>
                </a:tc>
                <a:tc>
                  <a:txBody>
                    <a:bodyPr/>
                    <a:lstStyle/>
                    <a:p>
                      <a:pPr algn="ctr"/>
                      <a:r>
                        <a:rPr kumimoji="1" lang="ja-JP" altLang="en-US" sz="1000" b="0" dirty="0">
                          <a:latin typeface="游明朝" panose="02020400000000000000" pitchFamily="18" charset="-128"/>
                          <a:ea typeface="游明朝" panose="02020400000000000000" pitchFamily="18" charset="-128"/>
                        </a:rPr>
                        <a:t>家賃</a:t>
                      </a:r>
                      <a:r>
                        <a:rPr kumimoji="1" lang="en-US" altLang="ja-JP" sz="1000" b="0" dirty="0">
                          <a:latin typeface="游明朝" panose="02020400000000000000" pitchFamily="18" charset="-128"/>
                          <a:ea typeface="游明朝" panose="02020400000000000000" pitchFamily="18" charset="-128"/>
                        </a:rPr>
                        <a:t>(</a:t>
                      </a:r>
                      <a:r>
                        <a:rPr kumimoji="1" lang="ja-JP" altLang="en-US" sz="1000" b="0" dirty="0">
                          <a:latin typeface="游明朝" panose="02020400000000000000" pitchFamily="18" charset="-128"/>
                          <a:ea typeface="游明朝" panose="02020400000000000000" pitchFamily="18" charset="-128"/>
                        </a:rPr>
                        <a:t>月額</a:t>
                      </a:r>
                      <a:r>
                        <a:rPr kumimoji="1" lang="en-US" altLang="ja-JP" sz="1000" b="0" dirty="0">
                          <a:latin typeface="游明朝" panose="02020400000000000000" pitchFamily="18" charset="-128"/>
                          <a:ea typeface="游明朝" panose="02020400000000000000" pitchFamily="18" charset="-128"/>
                        </a:rPr>
                        <a:t>)</a:t>
                      </a:r>
                      <a:endParaRPr kumimoji="1" lang="ja-JP" altLang="en-US" sz="1000" b="0" dirty="0">
                        <a:latin typeface="游明朝" panose="02020400000000000000" pitchFamily="18" charset="-128"/>
                        <a:ea typeface="游明朝" panose="02020400000000000000" pitchFamily="18" charset="-128"/>
                      </a:endParaRPr>
                    </a:p>
                  </a:txBody>
                  <a:tcPr/>
                </a:tc>
                <a:extLst>
                  <a:ext uri="{0D108BD9-81ED-4DB2-BD59-A6C34878D82A}">
                    <a16:rowId xmlns:a16="http://schemas.microsoft.com/office/drawing/2014/main" val="3136663158"/>
                  </a:ext>
                </a:extLst>
              </a:tr>
              <a:tr h="228558">
                <a:tc>
                  <a:txBody>
                    <a:bodyPr/>
                    <a:lstStyle/>
                    <a:p>
                      <a:pPr algn="ctr"/>
                      <a:r>
                        <a:rPr kumimoji="1" lang="ja-JP" altLang="en-US" sz="1000" dirty="0">
                          <a:latin typeface="游明朝" panose="02020400000000000000" pitchFamily="18" charset="-128"/>
                          <a:ea typeface="游明朝" panose="02020400000000000000" pitchFamily="18" charset="-128"/>
                        </a:rPr>
                        <a:t>白川住宅</a:t>
                      </a:r>
                    </a:p>
                  </a:txBody>
                  <a:tcPr/>
                </a:tc>
                <a:tc>
                  <a:txBody>
                    <a:bodyPr/>
                    <a:lstStyle/>
                    <a:p>
                      <a:pPr algn="ctr"/>
                      <a:r>
                        <a:rPr kumimoji="1" lang="ja-JP" altLang="en-US" sz="1000" dirty="0">
                          <a:latin typeface="游明朝" panose="02020400000000000000" pitchFamily="18" charset="-128"/>
                          <a:ea typeface="游明朝" panose="02020400000000000000" pitchFamily="18" charset="-128"/>
                        </a:rPr>
                        <a:t>南阿蘇村白川</a:t>
                      </a:r>
                    </a:p>
                  </a:txBody>
                  <a:tcPr/>
                </a:tc>
                <a:tc>
                  <a:txBody>
                    <a:bodyPr/>
                    <a:lstStyle/>
                    <a:p>
                      <a:pPr algn="ctr"/>
                      <a:r>
                        <a:rPr kumimoji="1" lang="ja-JP" altLang="en-US" sz="1000" dirty="0">
                          <a:latin typeface="游明朝" panose="02020400000000000000" pitchFamily="18" charset="-128"/>
                          <a:ea typeface="游明朝" panose="02020400000000000000" pitchFamily="18" charset="-128"/>
                        </a:rPr>
                        <a:t>木造平屋</a:t>
                      </a:r>
                    </a:p>
                  </a:txBody>
                  <a:tcPr/>
                </a:tc>
                <a:tc>
                  <a:txBody>
                    <a:bodyPr/>
                    <a:lstStyle/>
                    <a:p>
                      <a:pPr algn="ctr"/>
                      <a:r>
                        <a:rPr kumimoji="1" lang="en-US" altLang="ja-JP" sz="1000" dirty="0">
                          <a:latin typeface="游明朝" panose="02020400000000000000" pitchFamily="18" charset="-128"/>
                          <a:ea typeface="游明朝" panose="02020400000000000000" pitchFamily="18" charset="-128"/>
                        </a:rPr>
                        <a:t>102</a:t>
                      </a:r>
                      <a:r>
                        <a:rPr kumimoji="1" lang="ja-JP" altLang="en-US" sz="1000" dirty="0">
                          <a:latin typeface="游明朝" panose="02020400000000000000" pitchFamily="18" charset="-128"/>
                          <a:ea typeface="游明朝" panose="02020400000000000000" pitchFamily="18" charset="-128"/>
                        </a:rPr>
                        <a:t>㎡</a:t>
                      </a:r>
                    </a:p>
                  </a:txBody>
                  <a:tcPr/>
                </a:tc>
                <a:tc>
                  <a:txBody>
                    <a:bodyPr/>
                    <a:lstStyle/>
                    <a:p>
                      <a:pPr algn="ctr"/>
                      <a:r>
                        <a:rPr kumimoji="1" lang="en-US" altLang="ja-JP" sz="1000" dirty="0">
                          <a:latin typeface="游明朝" panose="02020400000000000000" pitchFamily="18" charset="-128"/>
                          <a:ea typeface="游明朝" panose="02020400000000000000" pitchFamily="18" charset="-128"/>
                        </a:rPr>
                        <a:t>42,000</a:t>
                      </a:r>
                      <a:r>
                        <a:rPr kumimoji="1" lang="ja-JP" altLang="en-US" sz="1000" dirty="0">
                          <a:latin typeface="游明朝" panose="02020400000000000000" pitchFamily="18" charset="-128"/>
                          <a:ea typeface="游明朝" panose="02020400000000000000" pitchFamily="18" charset="-128"/>
                        </a:rPr>
                        <a:t>円</a:t>
                      </a:r>
                    </a:p>
                  </a:txBody>
                  <a:tcPr/>
                </a:tc>
                <a:extLst>
                  <a:ext uri="{0D108BD9-81ED-4DB2-BD59-A6C34878D82A}">
                    <a16:rowId xmlns:a16="http://schemas.microsoft.com/office/drawing/2014/main" val="3499182915"/>
                  </a:ext>
                </a:extLst>
              </a:tr>
            </a:tbl>
          </a:graphicData>
        </a:graphic>
      </p:graphicFrame>
      <p:sp>
        <p:nvSpPr>
          <p:cNvPr id="62" name="テキスト ボックス 61"/>
          <p:cNvSpPr txBox="1"/>
          <p:nvPr/>
        </p:nvSpPr>
        <p:spPr>
          <a:xfrm>
            <a:off x="508070" y="5464001"/>
            <a:ext cx="1507935" cy="261610"/>
          </a:xfrm>
          <a:prstGeom prst="rect">
            <a:avLst/>
          </a:prstGeom>
          <a:noFill/>
        </p:spPr>
        <p:txBody>
          <a:bodyPr wrap="square" rtlCol="0">
            <a:spAutoFit/>
          </a:bodyPr>
          <a:lstStyle/>
          <a:p>
            <a:r>
              <a:rPr kumimoji="1" lang="en-US" altLang="ja-JP" sz="1100" dirty="0">
                <a:latin typeface="游明朝" panose="02020400000000000000" pitchFamily="18" charset="-128"/>
                <a:ea typeface="游明朝" panose="02020400000000000000" pitchFamily="18" charset="-128"/>
              </a:rPr>
              <a:t>※</a:t>
            </a:r>
            <a:r>
              <a:rPr kumimoji="1" lang="ja-JP" altLang="en-US" sz="1100" dirty="0">
                <a:latin typeface="游明朝" panose="02020400000000000000" pitchFamily="18" charset="-128"/>
                <a:ea typeface="游明朝" panose="02020400000000000000" pitchFamily="18" charset="-128"/>
              </a:rPr>
              <a:t>ペット不可</a:t>
            </a:r>
          </a:p>
        </p:txBody>
      </p:sp>
      <p:pic>
        <p:nvPicPr>
          <p:cNvPr id="5" name="図 4">
            <a:extLst>
              <a:ext uri="{FF2B5EF4-FFF2-40B4-BE49-F238E27FC236}">
                <a16:creationId xmlns:a16="http://schemas.microsoft.com/office/drawing/2014/main" id="{70921934-330D-4F7A-AE55-AF1D51067D31}"/>
              </a:ext>
            </a:extLst>
          </p:cNvPr>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4541514" y="3272624"/>
            <a:ext cx="1600924" cy="1200693"/>
          </a:xfrm>
          <a:prstGeom prst="rect">
            <a:avLst/>
          </a:prstGeom>
          <a:ln>
            <a:noFill/>
          </a:ln>
          <a:effectLst>
            <a:softEdge rad="112500"/>
          </a:effectLst>
        </p:spPr>
      </p:pic>
    </p:spTree>
    <p:extLst>
      <p:ext uri="{BB962C8B-B14F-4D97-AF65-F5344CB8AC3E}">
        <p14:creationId xmlns:p14="http://schemas.microsoft.com/office/powerpoint/2010/main" val="362456613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814</TotalTime>
  <Words>388</Words>
  <Application>Microsoft Office PowerPoint</Application>
  <PresentationFormat>A4 210 x 297 mm</PresentationFormat>
  <Paragraphs>39</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HGSｺﾞｼｯｸM</vt:lpstr>
      <vt:lpstr>游ゴシック</vt:lpstr>
      <vt:lpstr>游明朝</vt:lpstr>
      <vt:lpstr>Arial</vt:lpstr>
      <vt:lpstr>Calibri</vt:lpstr>
      <vt:lpstr>Calibri Light</vt:lpstr>
      <vt:lpstr>Office テーマ</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佐藤　花恵</dc:creator>
  <cp:lastModifiedBy>木室 勇紀</cp:lastModifiedBy>
  <cp:revision>67</cp:revision>
  <cp:lastPrinted>2025-05-19T01:49:10Z</cp:lastPrinted>
  <dcterms:created xsi:type="dcterms:W3CDTF">2019-07-18T05:38:57Z</dcterms:created>
  <dcterms:modified xsi:type="dcterms:W3CDTF">2026-02-13T06:47:11Z</dcterms:modified>
</cp:coreProperties>
</file>