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
  </p:handoutMasterIdLst>
  <p:sldIdLst>
    <p:sldId id="256"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9" d="100"/>
          <a:sy n="79" d="100"/>
        </p:scale>
        <p:origin x="3024" y="90"/>
      </p:cViewPr>
      <p:guideLst/>
    </p:cSldViewPr>
  </p:slideViewPr>
  <p:notesTextViewPr>
    <p:cViewPr>
      <p:scale>
        <a:sx n="1" d="1"/>
        <a:sy n="1" d="1"/>
      </p:scale>
      <p:origin x="0" y="0"/>
    </p:cViewPr>
  </p:notesTextViewPr>
  <p:notesViewPr>
    <p:cSldViewPr snapToGrid="0">
      <p:cViewPr varScale="1">
        <p:scale>
          <a:sx n="69" d="100"/>
          <a:sy n="69" d="100"/>
        </p:scale>
        <p:origin x="2784" y="78"/>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995C7470-2E98-4581-8C48-1622E744A1C6}" type="datetimeFigureOut">
              <a:rPr kumimoji="1" lang="ja-JP" altLang="en-US" smtClean="0"/>
              <a:t>2024/3/27</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42093FA0-D5C7-476E-9521-A3DFCE9C72AF}" type="slidenum">
              <a:rPr kumimoji="1" lang="ja-JP" altLang="en-US" smtClean="0"/>
              <a:t>‹#›</a:t>
            </a:fld>
            <a:endParaRPr kumimoji="1" lang="ja-JP" altLang="en-US"/>
          </a:p>
        </p:txBody>
      </p:sp>
    </p:spTree>
    <p:extLst>
      <p:ext uri="{BB962C8B-B14F-4D97-AF65-F5344CB8AC3E}">
        <p14:creationId xmlns:p14="http://schemas.microsoft.com/office/powerpoint/2010/main" val="28316544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B0A5526-F26C-41B0-9335-9E7B671D05FA}"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3F5332-B2FB-4258-BA47-92FC997FC28B}" type="slidenum">
              <a:rPr kumimoji="1" lang="ja-JP" altLang="en-US" smtClean="0"/>
              <a:t>‹#›</a:t>
            </a:fld>
            <a:endParaRPr kumimoji="1" lang="ja-JP" altLang="en-US"/>
          </a:p>
        </p:txBody>
      </p:sp>
    </p:spTree>
    <p:extLst>
      <p:ext uri="{BB962C8B-B14F-4D97-AF65-F5344CB8AC3E}">
        <p14:creationId xmlns:p14="http://schemas.microsoft.com/office/powerpoint/2010/main" val="404988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0A5526-F26C-41B0-9335-9E7B671D05FA}"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3F5332-B2FB-4258-BA47-92FC997FC28B}" type="slidenum">
              <a:rPr kumimoji="1" lang="ja-JP" altLang="en-US" smtClean="0"/>
              <a:t>‹#›</a:t>
            </a:fld>
            <a:endParaRPr kumimoji="1" lang="ja-JP" altLang="en-US"/>
          </a:p>
        </p:txBody>
      </p:sp>
    </p:spTree>
    <p:extLst>
      <p:ext uri="{BB962C8B-B14F-4D97-AF65-F5344CB8AC3E}">
        <p14:creationId xmlns:p14="http://schemas.microsoft.com/office/powerpoint/2010/main" val="317146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0A5526-F26C-41B0-9335-9E7B671D05FA}"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3F5332-B2FB-4258-BA47-92FC997FC28B}" type="slidenum">
              <a:rPr kumimoji="1" lang="ja-JP" altLang="en-US" smtClean="0"/>
              <a:t>‹#›</a:t>
            </a:fld>
            <a:endParaRPr kumimoji="1" lang="ja-JP" altLang="en-US"/>
          </a:p>
        </p:txBody>
      </p:sp>
    </p:spTree>
    <p:extLst>
      <p:ext uri="{BB962C8B-B14F-4D97-AF65-F5344CB8AC3E}">
        <p14:creationId xmlns:p14="http://schemas.microsoft.com/office/powerpoint/2010/main" val="132367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0A5526-F26C-41B0-9335-9E7B671D05FA}"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3F5332-B2FB-4258-BA47-92FC997FC28B}" type="slidenum">
              <a:rPr kumimoji="1" lang="ja-JP" altLang="en-US" smtClean="0"/>
              <a:t>‹#›</a:t>
            </a:fld>
            <a:endParaRPr kumimoji="1" lang="ja-JP" altLang="en-US"/>
          </a:p>
        </p:txBody>
      </p:sp>
    </p:spTree>
    <p:extLst>
      <p:ext uri="{BB962C8B-B14F-4D97-AF65-F5344CB8AC3E}">
        <p14:creationId xmlns:p14="http://schemas.microsoft.com/office/powerpoint/2010/main" val="41178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B0A5526-F26C-41B0-9335-9E7B671D05FA}"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3F5332-B2FB-4258-BA47-92FC997FC28B}" type="slidenum">
              <a:rPr kumimoji="1" lang="ja-JP" altLang="en-US" smtClean="0"/>
              <a:t>‹#›</a:t>
            </a:fld>
            <a:endParaRPr kumimoji="1" lang="ja-JP" altLang="en-US"/>
          </a:p>
        </p:txBody>
      </p:sp>
    </p:spTree>
    <p:extLst>
      <p:ext uri="{BB962C8B-B14F-4D97-AF65-F5344CB8AC3E}">
        <p14:creationId xmlns:p14="http://schemas.microsoft.com/office/powerpoint/2010/main" val="58675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B0A5526-F26C-41B0-9335-9E7B671D05FA}" type="datetimeFigureOut">
              <a:rPr kumimoji="1" lang="ja-JP" altLang="en-US" smtClean="0"/>
              <a:t>2024/3/27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3F5332-B2FB-4258-BA47-92FC997FC28B}" type="slidenum">
              <a:rPr kumimoji="1" lang="ja-JP" altLang="en-US" smtClean="0"/>
              <a:t>‹#›</a:t>
            </a:fld>
            <a:endParaRPr kumimoji="1" lang="ja-JP" altLang="en-US"/>
          </a:p>
        </p:txBody>
      </p:sp>
    </p:spTree>
    <p:extLst>
      <p:ext uri="{BB962C8B-B14F-4D97-AF65-F5344CB8AC3E}">
        <p14:creationId xmlns:p14="http://schemas.microsoft.com/office/powerpoint/2010/main" val="236478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B0A5526-F26C-41B0-9335-9E7B671D05FA}" type="datetimeFigureOut">
              <a:rPr kumimoji="1" lang="ja-JP" altLang="en-US" smtClean="0"/>
              <a:t>2024/3/27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3F5332-B2FB-4258-BA47-92FC997FC28B}" type="slidenum">
              <a:rPr kumimoji="1" lang="ja-JP" altLang="en-US" smtClean="0"/>
              <a:t>‹#›</a:t>
            </a:fld>
            <a:endParaRPr kumimoji="1" lang="ja-JP" altLang="en-US"/>
          </a:p>
        </p:txBody>
      </p:sp>
    </p:spTree>
    <p:extLst>
      <p:ext uri="{BB962C8B-B14F-4D97-AF65-F5344CB8AC3E}">
        <p14:creationId xmlns:p14="http://schemas.microsoft.com/office/powerpoint/2010/main" val="2031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B0A5526-F26C-41B0-9335-9E7B671D05FA}" type="datetimeFigureOut">
              <a:rPr kumimoji="1" lang="ja-JP" altLang="en-US" smtClean="0"/>
              <a:t>2024/3/27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3F5332-B2FB-4258-BA47-92FC997FC28B}" type="slidenum">
              <a:rPr kumimoji="1" lang="ja-JP" altLang="en-US" smtClean="0"/>
              <a:t>‹#›</a:t>
            </a:fld>
            <a:endParaRPr kumimoji="1" lang="ja-JP" altLang="en-US"/>
          </a:p>
        </p:txBody>
      </p:sp>
    </p:spTree>
    <p:extLst>
      <p:ext uri="{BB962C8B-B14F-4D97-AF65-F5344CB8AC3E}">
        <p14:creationId xmlns:p14="http://schemas.microsoft.com/office/powerpoint/2010/main" val="130658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A5526-F26C-41B0-9335-9E7B671D05FA}" type="datetimeFigureOut">
              <a:rPr kumimoji="1" lang="ja-JP" altLang="en-US" smtClean="0"/>
              <a:t>2024/3/27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3F5332-B2FB-4258-BA47-92FC997FC28B}" type="slidenum">
              <a:rPr kumimoji="1" lang="ja-JP" altLang="en-US" smtClean="0"/>
              <a:t>‹#›</a:t>
            </a:fld>
            <a:endParaRPr kumimoji="1" lang="ja-JP" altLang="en-US"/>
          </a:p>
        </p:txBody>
      </p:sp>
    </p:spTree>
    <p:extLst>
      <p:ext uri="{BB962C8B-B14F-4D97-AF65-F5344CB8AC3E}">
        <p14:creationId xmlns:p14="http://schemas.microsoft.com/office/powerpoint/2010/main" val="180677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0A5526-F26C-41B0-9335-9E7B671D05FA}" type="datetimeFigureOut">
              <a:rPr kumimoji="1" lang="ja-JP" altLang="en-US" smtClean="0"/>
              <a:t>2024/3/27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3F5332-B2FB-4258-BA47-92FC997FC28B}" type="slidenum">
              <a:rPr kumimoji="1" lang="ja-JP" altLang="en-US" smtClean="0"/>
              <a:t>‹#›</a:t>
            </a:fld>
            <a:endParaRPr kumimoji="1" lang="ja-JP" altLang="en-US"/>
          </a:p>
        </p:txBody>
      </p:sp>
    </p:spTree>
    <p:extLst>
      <p:ext uri="{BB962C8B-B14F-4D97-AF65-F5344CB8AC3E}">
        <p14:creationId xmlns:p14="http://schemas.microsoft.com/office/powerpoint/2010/main" val="388823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0A5526-F26C-41B0-9335-9E7B671D05FA}" type="datetimeFigureOut">
              <a:rPr kumimoji="1" lang="ja-JP" altLang="en-US" smtClean="0"/>
              <a:t>2024/3/27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3F5332-B2FB-4258-BA47-92FC997FC28B}" type="slidenum">
              <a:rPr kumimoji="1" lang="ja-JP" altLang="en-US" smtClean="0"/>
              <a:t>‹#›</a:t>
            </a:fld>
            <a:endParaRPr kumimoji="1" lang="ja-JP" altLang="en-US"/>
          </a:p>
        </p:txBody>
      </p:sp>
    </p:spTree>
    <p:extLst>
      <p:ext uri="{BB962C8B-B14F-4D97-AF65-F5344CB8AC3E}">
        <p14:creationId xmlns:p14="http://schemas.microsoft.com/office/powerpoint/2010/main" val="587646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B0A5526-F26C-41B0-9335-9E7B671D05FA}" type="datetimeFigureOut">
              <a:rPr kumimoji="1" lang="ja-JP" altLang="en-US" smtClean="0"/>
              <a:t>2024/3/27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73F5332-B2FB-4258-BA47-92FC997FC28B}" type="slidenum">
              <a:rPr kumimoji="1" lang="ja-JP" altLang="en-US" smtClean="0"/>
              <a:t>‹#›</a:t>
            </a:fld>
            <a:endParaRPr kumimoji="1" lang="ja-JP" altLang="en-US"/>
          </a:p>
        </p:txBody>
      </p:sp>
    </p:spTree>
    <p:extLst>
      <p:ext uri="{BB962C8B-B14F-4D97-AF65-F5344CB8AC3E}">
        <p14:creationId xmlns:p14="http://schemas.microsoft.com/office/powerpoint/2010/main" val="42249644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0339" y="203198"/>
            <a:ext cx="5526561" cy="341632"/>
          </a:xfrm>
        </p:spPr>
        <p:txBody>
          <a:bodyPr wrap="square">
            <a:spAutoFit/>
          </a:bodyPr>
          <a:lstStyle/>
          <a:p>
            <a:r>
              <a:rPr lang="ja-JP" altLang="en-US" sz="1800" dirty="0">
                <a:latin typeface="HG丸ｺﾞｼｯｸM-PRO" panose="020F0600000000000000" pitchFamily="50" charset="-128"/>
                <a:ea typeface="HG丸ｺﾞｼｯｸM-PRO" panose="020F0600000000000000" pitchFamily="50" charset="-128"/>
              </a:rPr>
              <a:t>環境保全型農業直接支払制度について（ご案内）</a:t>
            </a:r>
          </a:p>
        </p:txBody>
      </p:sp>
      <p:sp>
        <p:nvSpPr>
          <p:cNvPr id="3" name="サブタイトル 2"/>
          <p:cNvSpPr>
            <a:spLocks noGrp="1"/>
          </p:cNvSpPr>
          <p:nvPr>
            <p:ph type="subTitle" idx="1"/>
          </p:nvPr>
        </p:nvSpPr>
        <p:spPr>
          <a:xfrm>
            <a:off x="680339" y="591296"/>
            <a:ext cx="5821680" cy="1756293"/>
          </a:xfrm>
        </p:spPr>
        <p:txBody>
          <a:bodyPr>
            <a:normAutofit lnSpcReduction="10000"/>
          </a:bodyPr>
          <a:lstStyle/>
          <a:p>
            <a:pPr algn="l"/>
            <a:r>
              <a:rPr lang="ja-JP" altLang="en-US" sz="1200" dirty="0">
                <a:latin typeface="HG丸ｺﾞｼｯｸM-PRO" panose="020F0600000000000000" pitchFamily="50" charset="-128"/>
                <a:ea typeface="HG丸ｺﾞｼｯｸM-PRO" panose="020F0600000000000000" pitchFamily="50" charset="-128"/>
              </a:rPr>
              <a:t>　この事業は、化学肥料や化学合成農薬の使用を熊本県で定める慣行レベルから５割以上低減する取り組みに加え、地球温暖化防止や生物多様性保全に効果の高い営農活動の取り組みに対して支援する事業です。</a:t>
            </a:r>
            <a:endParaRPr lang="en-US" altLang="ja-JP" sz="1200" dirty="0">
              <a:latin typeface="HG丸ｺﾞｼｯｸM-PRO" panose="020F0600000000000000" pitchFamily="50" charset="-128"/>
              <a:ea typeface="HG丸ｺﾞｼｯｸM-PRO" panose="020F0600000000000000" pitchFamily="50" charset="-128"/>
            </a:endParaRPr>
          </a:p>
          <a:p>
            <a:pPr algn="l"/>
            <a:r>
              <a:rPr lang="ja-JP" altLang="en-US" sz="1200" dirty="0">
                <a:latin typeface="HG丸ｺﾞｼｯｸM-PRO" panose="020F0600000000000000" pitchFamily="50" charset="-128"/>
                <a:ea typeface="HG丸ｺﾞｼｯｸM-PRO" panose="020F0600000000000000" pitchFamily="50" charset="-128"/>
              </a:rPr>
              <a:t>　対象者は、農業者の組織する団体等であって販売目的で生産を行い、国際水準</a:t>
            </a:r>
            <a:r>
              <a:rPr lang="en-US" altLang="ja-JP" sz="1200" dirty="0">
                <a:latin typeface="HG丸ｺﾞｼｯｸM-PRO" panose="020F0600000000000000" pitchFamily="50" charset="-128"/>
                <a:ea typeface="HG丸ｺﾞｼｯｸM-PRO" panose="020F0600000000000000" pitchFamily="50" charset="-128"/>
              </a:rPr>
              <a:t>GAP</a:t>
            </a:r>
            <a:r>
              <a:rPr lang="ja-JP" altLang="en-US" sz="1200" dirty="0">
                <a:latin typeface="HG丸ｺﾞｼｯｸM-PRO" panose="020F0600000000000000" pitchFamily="50" charset="-128"/>
                <a:ea typeface="HG丸ｺﾞｼｯｸM-PRO" panose="020F0600000000000000" pitchFamily="50" charset="-128"/>
              </a:rPr>
              <a:t>を実施していることなどが要件となります。（国際水準</a:t>
            </a:r>
            <a:r>
              <a:rPr lang="en-US" altLang="ja-JP" sz="1200" dirty="0">
                <a:latin typeface="HG丸ｺﾞｼｯｸM-PRO" panose="020F0600000000000000" pitchFamily="50" charset="-128"/>
                <a:ea typeface="HG丸ｺﾞｼｯｸM-PRO" panose="020F0600000000000000" pitchFamily="50" charset="-128"/>
              </a:rPr>
              <a:t>GAP</a:t>
            </a:r>
            <a:r>
              <a:rPr lang="ja-JP" altLang="en-US" sz="1200" dirty="0">
                <a:latin typeface="HG丸ｺﾞｼｯｸM-PRO" panose="020F0600000000000000" pitchFamily="50" charset="-128"/>
                <a:ea typeface="HG丸ｺﾞｼｯｸM-PRO" panose="020F0600000000000000" pitchFamily="50" charset="-128"/>
              </a:rPr>
              <a:t>の取り組みは指導や研修に基づく取り組みの実践で、認証取得を求めるものではありません。）</a:t>
            </a:r>
            <a:endParaRPr lang="en-US" altLang="ja-JP" sz="1200" dirty="0">
              <a:latin typeface="HG丸ｺﾞｼｯｸM-PRO" panose="020F0600000000000000" pitchFamily="50" charset="-128"/>
              <a:ea typeface="HG丸ｺﾞｼｯｸM-PRO" panose="020F0600000000000000" pitchFamily="50" charset="-128"/>
            </a:endParaRPr>
          </a:p>
          <a:p>
            <a:pPr algn="l"/>
            <a:r>
              <a:rPr lang="ja-JP" altLang="en-US" sz="1200" dirty="0">
                <a:latin typeface="HG丸ｺﾞｼｯｸM-PRO" panose="020F0600000000000000" pitchFamily="50" charset="-128"/>
                <a:ea typeface="HG丸ｺﾞｼｯｸM-PRO" panose="020F0600000000000000" pitchFamily="50" charset="-128"/>
              </a:rPr>
              <a:t>　申請をご希望の方は、令和６年</a:t>
            </a:r>
            <a:r>
              <a:rPr lang="en-US" altLang="ja-JP" sz="1200" dirty="0">
                <a:latin typeface="HG丸ｺﾞｼｯｸM-PRO" panose="020F0600000000000000" pitchFamily="50" charset="-128"/>
                <a:ea typeface="HG丸ｺﾞｼｯｸM-PRO" panose="020F0600000000000000" pitchFamily="50" charset="-128"/>
              </a:rPr>
              <a:t>5</a:t>
            </a:r>
            <a:r>
              <a:rPr lang="ja-JP" altLang="en-US" sz="1200" dirty="0">
                <a:latin typeface="HG丸ｺﾞｼｯｸM-PRO" panose="020F0600000000000000" pitchFamily="50" charset="-128"/>
                <a:ea typeface="HG丸ｺﾞｼｯｸM-PRO" panose="020F0600000000000000" pitchFamily="50" charset="-128"/>
              </a:rPr>
              <a:t>月</a:t>
            </a:r>
            <a:r>
              <a:rPr lang="en-US" altLang="ja-JP" sz="1200" dirty="0">
                <a:latin typeface="HG丸ｺﾞｼｯｸM-PRO" panose="020F0600000000000000" pitchFamily="50" charset="-128"/>
                <a:ea typeface="HG丸ｺﾞｼｯｸM-PRO" panose="020F0600000000000000" pitchFamily="50" charset="-128"/>
              </a:rPr>
              <a:t>31</a:t>
            </a:r>
            <a:r>
              <a:rPr lang="ja-JP" altLang="en-US" sz="1200" dirty="0">
                <a:latin typeface="HG丸ｺﾞｼｯｸM-PRO" panose="020F0600000000000000" pitchFamily="50" charset="-128"/>
                <a:ea typeface="HG丸ｺﾞｼｯｸM-PRO" panose="020F0600000000000000" pitchFamily="50" charset="-128"/>
              </a:rPr>
              <a:t>日までに農政課有機農業推進係までご相談下さい。</a:t>
            </a:r>
            <a:endParaRPr lang="en-US" altLang="ja-JP" sz="1200" dirty="0">
              <a:latin typeface="HG丸ｺﾞｼｯｸM-PRO" panose="020F0600000000000000" pitchFamily="50" charset="-128"/>
              <a:ea typeface="HG丸ｺﾞｼｯｸM-PRO" panose="020F0600000000000000" pitchFamily="50" charset="-128"/>
            </a:endParaRPr>
          </a:p>
          <a:p>
            <a:pPr algn="l"/>
            <a:r>
              <a:rPr lang="ja-JP" altLang="en-US" sz="1200" dirty="0">
                <a:latin typeface="HG丸ｺﾞｼｯｸM-PRO" panose="020F0600000000000000" pitchFamily="50" charset="-128"/>
                <a:ea typeface="HG丸ｺﾞｼｯｸM-PRO" panose="020F0600000000000000" pitchFamily="50" charset="-128"/>
              </a:rPr>
              <a:t>　主な取り組みは以下のとおりです。</a:t>
            </a:r>
            <a:endParaRPr lang="en-US" altLang="ja-JP" sz="1200"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161512227"/>
              </p:ext>
            </p:extLst>
          </p:nvPr>
        </p:nvGraphicFramePr>
        <p:xfrm>
          <a:off x="680339" y="7127330"/>
          <a:ext cx="3777361" cy="2102713"/>
        </p:xfrm>
        <a:graphic>
          <a:graphicData uri="http://schemas.openxmlformats.org/drawingml/2006/table">
            <a:tbl>
              <a:tblPr firstRow="1" bandRow="1">
                <a:tableStyleId>{5C22544A-7EE6-4342-B048-85BDC9FD1C3A}</a:tableStyleId>
              </a:tblPr>
              <a:tblGrid>
                <a:gridCol w="2624837">
                  <a:extLst>
                    <a:ext uri="{9D8B030D-6E8A-4147-A177-3AD203B41FA5}">
                      <a16:colId xmlns:a16="http://schemas.microsoft.com/office/drawing/2014/main" val="4183733493"/>
                    </a:ext>
                  </a:extLst>
                </a:gridCol>
                <a:gridCol w="1152524">
                  <a:extLst>
                    <a:ext uri="{9D8B030D-6E8A-4147-A177-3AD203B41FA5}">
                      <a16:colId xmlns:a16="http://schemas.microsoft.com/office/drawing/2014/main" val="803815877"/>
                    </a:ext>
                  </a:extLst>
                </a:gridCol>
              </a:tblGrid>
              <a:tr h="310980">
                <a:tc>
                  <a:txBody>
                    <a:bodyPr/>
                    <a:lstStyle/>
                    <a:p>
                      <a:pPr algn="ctr"/>
                      <a:r>
                        <a:rPr kumimoji="1" lang="ja-JP" altLang="en-US" b="0" dirty="0">
                          <a:solidFill>
                            <a:schemeClr val="tx1"/>
                          </a:solidFill>
                          <a:latin typeface="HG丸ｺﾞｼｯｸM-PRO" panose="020F0600000000000000" pitchFamily="50" charset="-128"/>
                          <a:ea typeface="HG丸ｺﾞｼｯｸM-PRO" panose="020F0600000000000000" pitchFamily="50" charset="-128"/>
                        </a:rPr>
                        <a:t>対象取組</a:t>
                      </a:r>
                    </a:p>
                  </a:txBody>
                  <a:tcPr>
                    <a:solidFill>
                      <a:schemeClr val="accent1">
                        <a:lumMod val="60000"/>
                        <a:lumOff val="40000"/>
                      </a:schemeClr>
                    </a:solidFill>
                  </a:tcPr>
                </a:tc>
                <a:tc>
                  <a:txBody>
                    <a:bodyPr/>
                    <a:lstStyle/>
                    <a:p>
                      <a:pPr algn="ctr"/>
                      <a:r>
                        <a:rPr kumimoji="1" lang="ja-JP" altLang="en-US" b="0" dirty="0">
                          <a:solidFill>
                            <a:schemeClr val="tx1"/>
                          </a:solidFill>
                          <a:latin typeface="HG丸ｺﾞｼｯｸM-PRO" panose="020F0600000000000000" pitchFamily="50" charset="-128"/>
                          <a:ea typeface="HG丸ｺﾞｼｯｸM-PRO" panose="020F0600000000000000" pitchFamily="50" charset="-128"/>
                        </a:rPr>
                        <a:t>交付単価</a:t>
                      </a:r>
                    </a:p>
                  </a:txBody>
                  <a:tcPr>
                    <a:solidFill>
                      <a:schemeClr val="accent1">
                        <a:lumMod val="60000"/>
                        <a:lumOff val="40000"/>
                      </a:schemeClr>
                    </a:solidFill>
                  </a:tcPr>
                </a:tc>
                <a:extLst>
                  <a:ext uri="{0D108BD9-81ED-4DB2-BD59-A6C34878D82A}">
                    <a16:rowId xmlns:a16="http://schemas.microsoft.com/office/drawing/2014/main" val="1267096446"/>
                  </a:ext>
                </a:extLst>
              </a:tr>
              <a:tr h="246436">
                <a:tc>
                  <a:txBody>
                    <a:bodyPr/>
                    <a:lstStyle/>
                    <a:p>
                      <a:r>
                        <a:rPr kumimoji="1" lang="ja-JP" altLang="en-US" sz="1000" dirty="0">
                          <a:latin typeface="HG丸ｺﾞｼｯｸM-PRO" panose="020F0600000000000000" pitchFamily="50" charset="-128"/>
                          <a:ea typeface="HG丸ｺﾞｼｯｸM-PRO" panose="020F0600000000000000" pitchFamily="50" charset="-128"/>
                        </a:rPr>
                        <a:t>カバークロップ</a:t>
                      </a:r>
                    </a:p>
                  </a:txBody>
                  <a:tcPr/>
                </a:tc>
                <a:tc>
                  <a:txBody>
                    <a:bodyPr/>
                    <a:lstStyle/>
                    <a:p>
                      <a:r>
                        <a:rPr kumimoji="1" lang="en-US" altLang="ja-JP" sz="1000" dirty="0">
                          <a:latin typeface="HG丸ｺﾞｼｯｸM-PRO" panose="020F0600000000000000" pitchFamily="50" charset="-128"/>
                          <a:ea typeface="HG丸ｺﾞｼｯｸM-PRO" panose="020F0600000000000000" pitchFamily="50" charset="-128"/>
                        </a:rPr>
                        <a:t>  6,000</a:t>
                      </a:r>
                      <a:r>
                        <a:rPr kumimoji="1" lang="ja-JP" altLang="en-US" sz="1000" dirty="0">
                          <a:latin typeface="HG丸ｺﾞｼｯｸM-PRO" panose="020F0600000000000000" pitchFamily="50" charset="-128"/>
                          <a:ea typeface="HG丸ｺﾞｼｯｸM-PRO" panose="020F0600000000000000" pitchFamily="50" charset="-128"/>
                        </a:rPr>
                        <a:t>円</a:t>
                      </a:r>
                      <a:r>
                        <a:rPr kumimoji="1" lang="en-US" altLang="ja-JP" sz="1000" dirty="0">
                          <a:latin typeface="HG丸ｺﾞｼｯｸM-PRO" panose="020F0600000000000000" pitchFamily="50" charset="-128"/>
                          <a:ea typeface="HG丸ｺﾞｼｯｸM-PRO" panose="020F0600000000000000" pitchFamily="50" charset="-128"/>
                        </a:rPr>
                        <a:t>/10a</a:t>
                      </a:r>
                      <a:endParaRPr kumimoji="1" lang="ja-JP" altLang="en-US" sz="10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776894140"/>
                  </a:ext>
                </a:extLst>
              </a:tr>
              <a:tr h="237309">
                <a:tc>
                  <a:txBody>
                    <a:bodyPr/>
                    <a:lstStyle/>
                    <a:p>
                      <a:r>
                        <a:rPr kumimoji="1" lang="ja-JP" altLang="en-US" sz="1000" dirty="0">
                          <a:latin typeface="HG丸ｺﾞｼｯｸM-PRO" panose="020F0600000000000000" pitchFamily="50" charset="-128"/>
                          <a:ea typeface="HG丸ｺﾞｼｯｸM-PRO" panose="020F0600000000000000" pitchFamily="50" charset="-128"/>
                        </a:rPr>
                        <a:t>堆肥の施用</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dirty="0">
                          <a:latin typeface="HG丸ｺﾞｼｯｸM-PRO" panose="020F0600000000000000" pitchFamily="50" charset="-128"/>
                          <a:ea typeface="HG丸ｺﾞｼｯｸM-PRO" panose="020F0600000000000000" pitchFamily="50" charset="-128"/>
                        </a:rPr>
                        <a:t>  4,400</a:t>
                      </a:r>
                      <a:r>
                        <a:rPr kumimoji="1" lang="ja-JP" altLang="en-US" sz="1000" dirty="0">
                          <a:latin typeface="HG丸ｺﾞｼｯｸM-PRO" panose="020F0600000000000000" pitchFamily="50" charset="-128"/>
                          <a:ea typeface="HG丸ｺﾞｼｯｸM-PRO" panose="020F0600000000000000" pitchFamily="50" charset="-128"/>
                        </a:rPr>
                        <a:t>円</a:t>
                      </a:r>
                      <a:r>
                        <a:rPr kumimoji="1" lang="en-US" altLang="ja-JP" sz="1000" dirty="0">
                          <a:latin typeface="HG丸ｺﾞｼｯｸM-PRO" panose="020F0600000000000000" pitchFamily="50" charset="-128"/>
                          <a:ea typeface="HG丸ｺﾞｼｯｸM-PRO" panose="020F0600000000000000" pitchFamily="50" charset="-128"/>
                        </a:rPr>
                        <a:t>/10a</a:t>
                      </a:r>
                      <a:endParaRPr kumimoji="1" lang="ja-JP" altLang="en-US" sz="10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589034558"/>
                  </a:ext>
                </a:extLst>
              </a:tr>
              <a:tr h="255563">
                <a:tc>
                  <a:txBody>
                    <a:bodyPr/>
                    <a:lstStyle/>
                    <a:p>
                      <a:r>
                        <a:rPr kumimoji="1" lang="ja-JP" altLang="en-US" sz="1000" dirty="0">
                          <a:latin typeface="HG丸ｺﾞｼｯｸM-PRO" panose="020F0600000000000000" pitchFamily="50" charset="-128"/>
                          <a:ea typeface="HG丸ｺﾞｼｯｸM-PRO" panose="020F0600000000000000" pitchFamily="50" charset="-128"/>
                        </a:rPr>
                        <a:t>有機農業</a:t>
                      </a:r>
                    </a:p>
                  </a:txBody>
                  <a:tcPr/>
                </a:tc>
                <a:tc>
                  <a:txBody>
                    <a:bodyPr/>
                    <a:lstStyle/>
                    <a:p>
                      <a:r>
                        <a:rPr kumimoji="1" lang="en-US" altLang="ja-JP" sz="1000" dirty="0">
                          <a:latin typeface="HG丸ｺﾞｼｯｸM-PRO" panose="020F0600000000000000" pitchFamily="50" charset="-128"/>
                          <a:ea typeface="HG丸ｺﾞｼｯｸM-PRO" panose="020F0600000000000000" pitchFamily="50" charset="-128"/>
                        </a:rPr>
                        <a:t>12,000</a:t>
                      </a:r>
                      <a:r>
                        <a:rPr kumimoji="1" lang="ja-JP" altLang="en-US" sz="1000" dirty="0">
                          <a:latin typeface="HG丸ｺﾞｼｯｸM-PRO" panose="020F0600000000000000" pitchFamily="50" charset="-128"/>
                          <a:ea typeface="HG丸ｺﾞｼｯｸM-PRO" panose="020F0600000000000000" pitchFamily="50" charset="-128"/>
                        </a:rPr>
                        <a:t>円</a:t>
                      </a:r>
                      <a:r>
                        <a:rPr kumimoji="1" lang="en-US" altLang="ja-JP" sz="1000" dirty="0">
                          <a:latin typeface="HG丸ｺﾞｼｯｸM-PRO" panose="020F0600000000000000" pitchFamily="50" charset="-128"/>
                          <a:ea typeface="HG丸ｺﾞｼｯｸM-PRO" panose="020F0600000000000000" pitchFamily="50" charset="-128"/>
                        </a:rPr>
                        <a:t>/10a</a:t>
                      </a:r>
                      <a:endParaRPr kumimoji="1" lang="ja-JP" altLang="en-US" sz="10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2077260935"/>
                  </a:ext>
                </a:extLst>
              </a:tr>
              <a:tr h="436294">
                <a:tc>
                  <a:txBody>
                    <a:bodyPr/>
                    <a:lstStyle/>
                    <a:p>
                      <a:r>
                        <a:rPr kumimoji="1" lang="ja-JP" altLang="en-US" sz="1000" dirty="0">
                          <a:latin typeface="HG丸ｺﾞｼｯｸM-PRO" panose="020F0600000000000000" pitchFamily="50" charset="-128"/>
                          <a:ea typeface="HG丸ｺﾞｼｯｸM-PRO" panose="020F0600000000000000" pitchFamily="50" charset="-128"/>
                        </a:rPr>
                        <a:t>有機農業</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（そば等雑穀、飼料作物）</a:t>
                      </a:r>
                    </a:p>
                  </a:txBody>
                  <a:tcPr/>
                </a:tc>
                <a:tc>
                  <a:txBody>
                    <a:bodyPr/>
                    <a:lstStyle/>
                    <a:p>
                      <a:r>
                        <a:rPr kumimoji="1" lang="en-US" altLang="ja-JP" sz="1000" dirty="0">
                          <a:latin typeface="HG丸ｺﾞｼｯｸM-PRO" panose="020F0600000000000000" pitchFamily="50" charset="-128"/>
                          <a:ea typeface="HG丸ｺﾞｼｯｸM-PRO" panose="020F0600000000000000" pitchFamily="50" charset="-128"/>
                        </a:rPr>
                        <a:t>  3,000</a:t>
                      </a:r>
                      <a:r>
                        <a:rPr kumimoji="1" lang="ja-JP" altLang="en-US" sz="1000" dirty="0">
                          <a:latin typeface="HG丸ｺﾞｼｯｸM-PRO" panose="020F0600000000000000" pitchFamily="50" charset="-128"/>
                          <a:ea typeface="HG丸ｺﾞｼｯｸM-PRO" panose="020F0600000000000000" pitchFamily="50" charset="-128"/>
                        </a:rPr>
                        <a:t>円</a:t>
                      </a:r>
                      <a:r>
                        <a:rPr kumimoji="1" lang="en-US" altLang="ja-JP" sz="1000" dirty="0">
                          <a:latin typeface="HG丸ｺﾞｼｯｸM-PRO" panose="020F0600000000000000" pitchFamily="50" charset="-128"/>
                          <a:ea typeface="HG丸ｺﾞｼｯｸM-PRO" panose="020F0600000000000000" pitchFamily="50" charset="-128"/>
                        </a:rPr>
                        <a:t>/10a</a:t>
                      </a:r>
                      <a:endParaRPr kumimoji="1" lang="ja-JP" altLang="en-US" sz="10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2567422175"/>
                  </a:ext>
                </a:extLst>
              </a:tr>
              <a:tr h="436294">
                <a:tc>
                  <a:txBody>
                    <a:bodyPr/>
                    <a:lstStyle/>
                    <a:p>
                      <a:r>
                        <a:rPr kumimoji="1" lang="ja-JP" altLang="en-US" sz="1000" dirty="0">
                          <a:latin typeface="HG丸ｺﾞｼｯｸM-PRO" panose="020F0600000000000000" pitchFamily="50" charset="-128"/>
                          <a:ea typeface="HG丸ｺﾞｼｯｸM-PRO" panose="020F0600000000000000" pitchFamily="50" charset="-128"/>
                        </a:rPr>
                        <a:t>冬季湛水管理</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800" dirty="0">
                          <a:latin typeface="HG丸ｺﾞｼｯｸM-PRO" panose="020F0600000000000000" pitchFamily="50" charset="-128"/>
                          <a:ea typeface="HG丸ｺﾞｼｯｸM-PRO" panose="020F0600000000000000" pitchFamily="50" charset="-128"/>
                        </a:rPr>
                        <a:t>水張りに加えて有機質肥料散布、畦補強等の実施により交付単価が異なります。</a:t>
                      </a:r>
                      <a:endParaRPr kumimoji="1" lang="en-US" altLang="ja-JP" sz="800" dirty="0">
                        <a:latin typeface="HG丸ｺﾞｼｯｸM-PRO" panose="020F0600000000000000" pitchFamily="50" charset="-128"/>
                        <a:ea typeface="HG丸ｺﾞｼｯｸM-PRO" panose="020F0600000000000000" pitchFamily="50" charset="-128"/>
                      </a:endParaRPr>
                    </a:p>
                    <a:p>
                      <a:r>
                        <a:rPr kumimoji="1" lang="en-US" altLang="ja-JP" sz="800" dirty="0">
                          <a:latin typeface="HG丸ｺﾞｼｯｸM-PRO" panose="020F0600000000000000" pitchFamily="50" charset="-128"/>
                          <a:ea typeface="HG丸ｺﾞｼｯｸM-PRO" panose="020F0600000000000000" pitchFamily="50" charset="-128"/>
                        </a:rPr>
                        <a:t>※4</a:t>
                      </a:r>
                      <a:r>
                        <a:rPr kumimoji="1" lang="ja-JP" altLang="en-US" sz="800" dirty="0">
                          <a:latin typeface="HG丸ｺﾞｼｯｸM-PRO" panose="020F0600000000000000" pitchFamily="50" charset="-128"/>
                          <a:ea typeface="HG丸ｺﾞｼｯｸM-PRO" panose="020F0600000000000000" pitchFamily="50" charset="-128"/>
                        </a:rPr>
                        <a:t>ヵ月以上の水張りの場合、</a:t>
                      </a:r>
                      <a:r>
                        <a:rPr kumimoji="1" lang="en-US" altLang="ja-JP" sz="800" dirty="0">
                          <a:latin typeface="HG丸ｺﾞｼｯｸM-PRO" panose="020F0600000000000000" pitchFamily="50" charset="-128"/>
                          <a:ea typeface="HG丸ｺﾞｼｯｸM-PRO" panose="020F0600000000000000" pitchFamily="50" charset="-128"/>
                        </a:rPr>
                        <a:t>3,000</a:t>
                      </a:r>
                      <a:r>
                        <a:rPr kumimoji="1" lang="ja-JP" altLang="en-US" sz="800" dirty="0">
                          <a:latin typeface="HG丸ｺﾞｼｯｸM-PRO" panose="020F0600000000000000" pitchFamily="50" charset="-128"/>
                          <a:ea typeface="HG丸ｺﾞｼｯｸM-PRO" panose="020F0600000000000000" pitchFamily="50" charset="-128"/>
                        </a:rPr>
                        <a:t>円</a:t>
                      </a:r>
                      <a:r>
                        <a:rPr kumimoji="1" lang="en-US" altLang="ja-JP" sz="800" dirty="0">
                          <a:latin typeface="HG丸ｺﾞｼｯｸM-PRO" panose="020F0600000000000000" pitchFamily="50" charset="-128"/>
                          <a:ea typeface="HG丸ｺﾞｼｯｸM-PRO" panose="020F0600000000000000" pitchFamily="50" charset="-128"/>
                        </a:rPr>
                        <a:t>/10a</a:t>
                      </a:r>
                      <a:r>
                        <a:rPr kumimoji="1" lang="ja-JP" altLang="en-US" sz="800" dirty="0">
                          <a:latin typeface="HG丸ｺﾞｼｯｸM-PRO" panose="020F0600000000000000" pitchFamily="50" charset="-128"/>
                          <a:ea typeface="HG丸ｺﾞｼｯｸM-PRO" panose="020F0600000000000000" pitchFamily="50" charset="-128"/>
                        </a:rPr>
                        <a:t>を加算</a:t>
                      </a:r>
                    </a:p>
                  </a:txBody>
                  <a:tcPr/>
                </a:tc>
                <a:tc>
                  <a:txBody>
                    <a:bodyPr/>
                    <a:lstStyle/>
                    <a:p>
                      <a:r>
                        <a:rPr kumimoji="1" lang="en-US" altLang="ja-JP" sz="1000" dirty="0">
                          <a:latin typeface="HG丸ｺﾞｼｯｸM-PRO" panose="020F0600000000000000" pitchFamily="50" charset="-128"/>
                          <a:ea typeface="HG丸ｺﾞｼｯｸM-PRO" panose="020F0600000000000000" pitchFamily="50" charset="-128"/>
                        </a:rPr>
                        <a:t>4,000</a:t>
                      </a:r>
                      <a:r>
                        <a:rPr kumimoji="1" lang="ja-JP" altLang="en-US" sz="1000" dirty="0">
                          <a:latin typeface="HG丸ｺﾞｼｯｸM-PRO" panose="020F0600000000000000" pitchFamily="50" charset="-128"/>
                          <a:ea typeface="HG丸ｺﾞｼｯｸM-PRO" panose="020F0600000000000000" pitchFamily="50" charset="-128"/>
                        </a:rPr>
                        <a:t>円</a:t>
                      </a:r>
                      <a:r>
                        <a:rPr kumimoji="1" lang="en-US" altLang="ja-JP" sz="1000" dirty="0">
                          <a:latin typeface="HG丸ｺﾞｼｯｸM-PRO" panose="020F0600000000000000" pitchFamily="50" charset="-128"/>
                          <a:ea typeface="HG丸ｺﾞｼｯｸM-PRO" panose="020F0600000000000000" pitchFamily="50" charset="-128"/>
                        </a:rPr>
                        <a:t>/10a</a:t>
                      </a:r>
                    </a:p>
                    <a:p>
                      <a:r>
                        <a:rPr kumimoji="1" lang="ja-JP" altLang="en-US" sz="1000" dirty="0">
                          <a:latin typeface="HG丸ｺﾞｼｯｸM-PRO" panose="020F0600000000000000" pitchFamily="50" charset="-128"/>
                          <a:ea typeface="HG丸ｺﾞｼｯｸM-PRO" panose="020F0600000000000000" pitchFamily="50" charset="-128"/>
                        </a:rPr>
                        <a:t>　　　　～</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en-US" altLang="ja-JP" sz="1000" dirty="0">
                          <a:latin typeface="HG丸ｺﾞｼｯｸM-PRO" panose="020F0600000000000000" pitchFamily="50" charset="-128"/>
                          <a:ea typeface="HG丸ｺﾞｼｯｸM-PRO" panose="020F0600000000000000" pitchFamily="50" charset="-128"/>
                        </a:rPr>
                        <a:t>8,000</a:t>
                      </a:r>
                      <a:r>
                        <a:rPr kumimoji="1" lang="ja-JP" altLang="en-US" sz="1000" dirty="0">
                          <a:latin typeface="HG丸ｺﾞｼｯｸM-PRO" panose="020F0600000000000000" pitchFamily="50" charset="-128"/>
                          <a:ea typeface="HG丸ｺﾞｼｯｸM-PRO" panose="020F0600000000000000" pitchFamily="50" charset="-128"/>
                        </a:rPr>
                        <a:t>円</a:t>
                      </a:r>
                      <a:r>
                        <a:rPr kumimoji="1" lang="en-US" altLang="ja-JP" sz="1000" dirty="0">
                          <a:latin typeface="HG丸ｺﾞｼｯｸM-PRO" panose="020F0600000000000000" pitchFamily="50" charset="-128"/>
                          <a:ea typeface="HG丸ｺﾞｼｯｸM-PRO" panose="020F0600000000000000" pitchFamily="50" charset="-128"/>
                        </a:rPr>
                        <a:t>/10a</a:t>
                      </a:r>
                      <a:endParaRPr kumimoji="1" lang="ja-JP" altLang="en-US" sz="10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836717405"/>
                  </a:ext>
                </a:extLst>
              </a:tr>
            </a:tbl>
          </a:graphicData>
        </a:graphic>
      </p:graphicFrame>
      <p:grpSp>
        <p:nvGrpSpPr>
          <p:cNvPr id="25" name="グループ化 24"/>
          <p:cNvGrpSpPr/>
          <p:nvPr/>
        </p:nvGrpSpPr>
        <p:grpSpPr>
          <a:xfrm>
            <a:off x="680339" y="2331826"/>
            <a:ext cx="5715000" cy="1122969"/>
            <a:chOff x="685800" y="3057581"/>
            <a:chExt cx="5715000" cy="1122969"/>
          </a:xfrm>
        </p:grpSpPr>
        <p:sp>
          <p:nvSpPr>
            <p:cNvPr id="6" name="角丸四角形 5"/>
            <p:cNvSpPr/>
            <p:nvPr/>
          </p:nvSpPr>
          <p:spPr>
            <a:xfrm>
              <a:off x="685800" y="3057581"/>
              <a:ext cx="5715000" cy="11229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1"/>
            <p:cNvSpPr txBox="1">
              <a:spLocks/>
            </p:cNvSpPr>
            <p:nvPr/>
          </p:nvSpPr>
          <p:spPr>
            <a:xfrm>
              <a:off x="689395" y="3400599"/>
              <a:ext cx="4404360" cy="590931"/>
            </a:xfrm>
            <a:prstGeom prst="rect">
              <a:avLst/>
            </a:prstGeom>
          </p:spPr>
          <p:txBody>
            <a:bodyPr vert="horz" wrap="square" lIns="91440" tIns="45720" rIns="91440" bIns="45720" rtlCol="0" anchor="b">
              <a:sp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a:latin typeface="HG丸ｺﾞｼｯｸM-PRO" panose="020F0600000000000000" pitchFamily="50" charset="-128"/>
                  <a:ea typeface="HG丸ｺﾞｼｯｸM-PRO" panose="020F0600000000000000" pitchFamily="50" charset="-128"/>
                </a:rPr>
                <a:t>主作物の栽培期間の前後いずれかに緑肥（レンゲ等）を作付し、農地へ鋤き込むことで炭素を土壌に貯留し地球温暖化防止に貢献する取り組み</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前年度に鋤き込んでいないと対象外）</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13" name="図 12"/>
            <p:cNvPicPr>
              <a:picLocks noChangeAspect="1"/>
            </p:cNvPicPr>
            <p:nvPr/>
          </p:nvPicPr>
          <p:blipFill rotWithShape="1">
            <a:blip r:embed="rId2"/>
            <a:srcRect l="21113" t="9557" r="51036" b="50661"/>
            <a:stretch/>
          </p:blipFill>
          <p:spPr>
            <a:xfrm>
              <a:off x="5093755" y="3121060"/>
              <a:ext cx="1118606" cy="998656"/>
            </a:xfrm>
            <a:prstGeom prst="rect">
              <a:avLst/>
            </a:prstGeom>
            <a:effectLst>
              <a:softEdge rad="63500"/>
            </a:effectLst>
          </p:spPr>
        </p:pic>
      </p:grpSp>
      <p:grpSp>
        <p:nvGrpSpPr>
          <p:cNvPr id="26" name="グループ化 25"/>
          <p:cNvGrpSpPr/>
          <p:nvPr/>
        </p:nvGrpSpPr>
        <p:grpSpPr>
          <a:xfrm>
            <a:off x="680339" y="3482129"/>
            <a:ext cx="5715000" cy="1122969"/>
            <a:chOff x="685800" y="4302636"/>
            <a:chExt cx="5715000" cy="1122969"/>
          </a:xfrm>
        </p:grpSpPr>
        <p:sp>
          <p:nvSpPr>
            <p:cNvPr id="7" name="角丸四角形 6"/>
            <p:cNvSpPr/>
            <p:nvPr/>
          </p:nvSpPr>
          <p:spPr>
            <a:xfrm>
              <a:off x="685800" y="4302636"/>
              <a:ext cx="5715000" cy="11229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p:cNvSpPr txBox="1">
              <a:spLocks/>
            </p:cNvSpPr>
            <p:nvPr/>
          </p:nvSpPr>
          <p:spPr>
            <a:xfrm>
              <a:off x="725185" y="4605072"/>
              <a:ext cx="4427220" cy="757130"/>
            </a:xfrm>
            <a:prstGeom prst="rect">
              <a:avLst/>
            </a:prstGeom>
          </p:spPr>
          <p:txBody>
            <a:bodyPr vert="horz" wrap="square" lIns="91440" tIns="45720" rIns="91440" bIns="45720" rtlCol="0" anchor="b">
              <a:sp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a:latin typeface="HG丸ｺﾞｼｯｸM-PRO" panose="020F0600000000000000" pitchFamily="50" charset="-128"/>
                  <a:ea typeface="HG丸ｺﾞｼｯｸM-PRO" panose="020F0600000000000000" pitchFamily="50" charset="-128"/>
                </a:rPr>
                <a:t>土壌診断結果に基づく施肥管理計画により、作物の生育に必要な量の堆肥を主作物の栽培期間の前後いずれかに施用することで肥料成分の流亡を抑制し水質保全に貢献するとともに炭素を土壌に貯留し地球温暖化防止に貢献する取り組み。</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14" name="図 13"/>
            <p:cNvPicPr>
              <a:picLocks noChangeAspect="1"/>
            </p:cNvPicPr>
            <p:nvPr/>
          </p:nvPicPr>
          <p:blipFill rotWithShape="1">
            <a:blip r:embed="rId2"/>
            <a:srcRect l="49703" t="9557" r="22077" b="50661"/>
            <a:stretch/>
          </p:blipFill>
          <p:spPr>
            <a:xfrm>
              <a:off x="5093755" y="4379198"/>
              <a:ext cx="1118606" cy="985573"/>
            </a:xfrm>
            <a:prstGeom prst="rect">
              <a:avLst/>
            </a:prstGeom>
            <a:effectLst>
              <a:softEdge rad="63500"/>
            </a:effectLst>
          </p:spPr>
        </p:pic>
      </p:grpSp>
      <p:grpSp>
        <p:nvGrpSpPr>
          <p:cNvPr id="28" name="グループ化 27"/>
          <p:cNvGrpSpPr/>
          <p:nvPr/>
        </p:nvGrpSpPr>
        <p:grpSpPr>
          <a:xfrm>
            <a:off x="680339" y="5821442"/>
            <a:ext cx="5715000" cy="1122969"/>
            <a:chOff x="739140" y="6802161"/>
            <a:chExt cx="5715000" cy="1122969"/>
          </a:xfrm>
        </p:grpSpPr>
        <p:sp>
          <p:nvSpPr>
            <p:cNvPr id="9" name="角丸四角形 8"/>
            <p:cNvSpPr/>
            <p:nvPr/>
          </p:nvSpPr>
          <p:spPr>
            <a:xfrm>
              <a:off x="739140" y="6802161"/>
              <a:ext cx="5715000" cy="11229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777240" y="7081494"/>
              <a:ext cx="4427220" cy="757130"/>
            </a:xfrm>
            <a:prstGeom prst="rect">
              <a:avLst/>
            </a:prstGeom>
          </p:spPr>
          <p:txBody>
            <a:bodyPr vert="horz" wrap="square" lIns="91440" tIns="45720" rIns="91440" bIns="45720" rtlCol="0" anchor="b">
              <a:sp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a:latin typeface="HG丸ｺﾞｼｯｸM-PRO" panose="020F0600000000000000" pitchFamily="50" charset="-128"/>
                  <a:ea typeface="HG丸ｺﾞｼｯｸM-PRO" panose="020F0600000000000000" pitchFamily="50" charset="-128"/>
                </a:rPr>
                <a:t>冬季間の水田にて湛水管理（最低２ヵ月以上）を行うことで水田地帯の多様な生き物を育み生物多様性の保全に貢献する取り組み</a:t>
              </a:r>
              <a:r>
                <a:rPr lang="ja-JP" altLang="en-US" sz="1200">
                  <a:latin typeface="HG丸ｺﾞｼｯｸM-PRO" panose="020F0600000000000000" pitchFamily="50" charset="-128"/>
                  <a:ea typeface="HG丸ｺﾞｼｯｸM-PRO" panose="020F0600000000000000" pitchFamily="50" charset="-128"/>
                </a:rPr>
                <a:t>。南阿蘇村</a:t>
              </a:r>
              <a:r>
                <a:rPr lang="ja-JP" altLang="en-US" sz="1200" dirty="0">
                  <a:latin typeface="HG丸ｺﾞｼｯｸM-PRO" panose="020F0600000000000000" pitchFamily="50" charset="-128"/>
                  <a:ea typeface="HG丸ｺﾞｼｯｸM-PRO" panose="020F0600000000000000" pitchFamily="50" charset="-128"/>
                </a:rPr>
                <a:t>では、地下水保全活動としても取り組んでいます。</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rotWithShape="1">
            <a:blip r:embed="rId2"/>
            <a:srcRect l="49703" t="50765" r="22077" b="4872"/>
            <a:stretch/>
          </p:blipFill>
          <p:spPr>
            <a:xfrm>
              <a:off x="5204460" y="6881317"/>
              <a:ext cx="1065266" cy="964655"/>
            </a:xfrm>
            <a:prstGeom prst="rect">
              <a:avLst/>
            </a:prstGeom>
            <a:effectLst>
              <a:softEdge rad="63500"/>
            </a:effectLst>
          </p:spPr>
        </p:pic>
      </p:grpSp>
      <p:grpSp>
        <p:nvGrpSpPr>
          <p:cNvPr id="27" name="グループ化 26"/>
          <p:cNvGrpSpPr/>
          <p:nvPr/>
        </p:nvGrpSpPr>
        <p:grpSpPr>
          <a:xfrm>
            <a:off x="680339" y="4648027"/>
            <a:ext cx="5715000" cy="1122969"/>
            <a:chOff x="685800" y="5547691"/>
            <a:chExt cx="5715000" cy="1122969"/>
          </a:xfrm>
        </p:grpSpPr>
        <p:sp>
          <p:nvSpPr>
            <p:cNvPr id="8" name="角丸四角形 7"/>
            <p:cNvSpPr/>
            <p:nvPr/>
          </p:nvSpPr>
          <p:spPr>
            <a:xfrm>
              <a:off x="685800" y="5547691"/>
              <a:ext cx="5715000" cy="11229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txBox="1">
              <a:spLocks/>
            </p:cNvSpPr>
            <p:nvPr/>
          </p:nvSpPr>
          <p:spPr>
            <a:xfrm>
              <a:off x="739140" y="5838756"/>
              <a:ext cx="4427220" cy="757130"/>
            </a:xfrm>
            <a:prstGeom prst="rect">
              <a:avLst/>
            </a:prstGeom>
          </p:spPr>
          <p:txBody>
            <a:bodyPr vert="horz" wrap="square" lIns="91440" tIns="45720" rIns="91440" bIns="45720" rtlCol="0" anchor="b">
              <a:sp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a:latin typeface="HG丸ｺﾞｼｯｸM-PRO" panose="020F0600000000000000" pitchFamily="50" charset="-128"/>
                  <a:ea typeface="HG丸ｺﾞｼｯｸM-PRO" panose="020F0600000000000000" pitchFamily="50" charset="-128"/>
                </a:rPr>
                <a:t>慣行的な栽培方法にて化学肥料及び化学合成農薬を使用している作物について、化学肥料及び化学合成農薬を使用しない営農活動を行うことで生物多様性の保全等に貢献する取り組み。</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16" name="図 15"/>
            <p:cNvPicPr>
              <a:picLocks noChangeAspect="1"/>
            </p:cNvPicPr>
            <p:nvPr/>
          </p:nvPicPr>
          <p:blipFill rotWithShape="1">
            <a:blip r:embed="rId3"/>
            <a:srcRect l="52506" t="34893" r="29366" b="45771"/>
            <a:stretch/>
          </p:blipFill>
          <p:spPr>
            <a:xfrm>
              <a:off x="5144375" y="5712957"/>
              <a:ext cx="1062525" cy="825229"/>
            </a:xfrm>
            <a:prstGeom prst="rect">
              <a:avLst/>
            </a:prstGeom>
            <a:effectLst>
              <a:softEdge rad="63500"/>
            </a:effectLst>
          </p:spPr>
        </p:pic>
      </p:grpSp>
      <p:sp>
        <p:nvSpPr>
          <p:cNvPr id="30" name="タイトル 1"/>
          <p:cNvSpPr txBox="1">
            <a:spLocks/>
          </p:cNvSpPr>
          <p:nvPr/>
        </p:nvSpPr>
        <p:spPr>
          <a:xfrm>
            <a:off x="4662585" y="7104063"/>
            <a:ext cx="1970024" cy="1837426"/>
          </a:xfrm>
          <a:prstGeom prst="rect">
            <a:avLst/>
          </a:prstGeom>
        </p:spPr>
        <p:txBody>
          <a:bodyPr vert="horz" wrap="square" lIns="91440" tIns="45720" rIns="91440" bIns="45720" rtlCol="0" anchor="b">
            <a:sp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同一の</a:t>
            </a:r>
            <a:r>
              <a:rPr lang="ja-JP" altLang="en-US" sz="1050" dirty="0" err="1">
                <a:latin typeface="HG丸ｺﾞｼｯｸM-PRO" panose="020F0600000000000000" pitchFamily="50" charset="-128"/>
                <a:ea typeface="HG丸ｺﾞｼｯｸM-PRO" panose="020F0600000000000000" pitchFamily="50" charset="-128"/>
              </a:rPr>
              <a:t>ほ</a:t>
            </a:r>
            <a:r>
              <a:rPr lang="ja-JP" altLang="en-US" sz="1050" dirty="0">
                <a:latin typeface="HG丸ｺﾞｼｯｸM-PRO" panose="020F0600000000000000" pitchFamily="50" charset="-128"/>
                <a:ea typeface="HG丸ｺﾞｼｯｸM-PRO" panose="020F0600000000000000" pitchFamily="50" charset="-128"/>
              </a:rPr>
              <a:t>場においては、１つの取組に対してのみ対象となります。</a:t>
            </a:r>
            <a:endParaRPr lang="en-US" altLang="ja-JP" sz="1050" dirty="0">
              <a:latin typeface="HG丸ｺﾞｼｯｸM-PRO" panose="020F0600000000000000" pitchFamily="50" charset="-128"/>
              <a:ea typeface="HG丸ｺﾞｼｯｸM-PRO" panose="020F0600000000000000" pitchFamily="50" charset="-128"/>
            </a:endParaRPr>
          </a:p>
          <a:p>
            <a:pPr algn="l"/>
            <a:r>
              <a:rPr lang="en-US" altLang="ja-JP"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活動が終了した後は実績報告書の記入の他、取組状況がわかる写真</a:t>
            </a:r>
            <a:r>
              <a:rPr lang="ja-JP" altLang="en-US" sz="1050">
                <a:latin typeface="HG丸ｺﾞｼｯｸM-PRO" panose="020F0600000000000000" pitchFamily="50" charset="-128"/>
                <a:ea typeface="HG丸ｺﾞｼｯｸM-PRO" panose="020F0600000000000000" pitchFamily="50" charset="-128"/>
              </a:rPr>
              <a:t>や生産記録等</a:t>
            </a:r>
            <a:r>
              <a:rPr lang="ja-JP" altLang="en-US" sz="1050" dirty="0">
                <a:latin typeface="HG丸ｺﾞｼｯｸM-PRO" panose="020F0600000000000000" pitchFamily="50" charset="-128"/>
                <a:ea typeface="HG丸ｺﾞｼｯｸM-PRO" panose="020F0600000000000000" pitchFamily="50" charset="-128"/>
              </a:rPr>
              <a:t>が必要と</a:t>
            </a:r>
            <a:r>
              <a:rPr lang="ja-JP" altLang="en-US" sz="1050">
                <a:latin typeface="HG丸ｺﾞｼｯｸM-PRO" panose="020F0600000000000000" pitchFamily="50" charset="-128"/>
                <a:ea typeface="HG丸ｺﾞｼｯｸM-PRO" panose="020F0600000000000000" pitchFamily="50" charset="-128"/>
              </a:rPr>
              <a:t>なります。</a:t>
            </a:r>
            <a:endParaRPr lang="en-US" altLang="ja-JP" sz="1050" dirty="0">
              <a:latin typeface="HG丸ｺﾞｼｯｸM-PRO" panose="020F0600000000000000" pitchFamily="50" charset="-128"/>
              <a:ea typeface="HG丸ｺﾞｼｯｸM-PRO" panose="020F0600000000000000" pitchFamily="50" charset="-128"/>
            </a:endParaRPr>
          </a:p>
          <a:p>
            <a:pPr algn="l"/>
            <a:r>
              <a:rPr lang="en-US" altLang="ja-JP"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本制度は予算の範囲内で交付金を交付する仕組みです。申請額が予算額を上回った場合は、減額される場合があります。</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573659" y="2427278"/>
            <a:ext cx="1838325" cy="276999"/>
          </a:xfrm>
          <a:prstGeom prst="rect">
            <a:avLst/>
          </a:prstGeom>
          <a:noFill/>
          <a:ln>
            <a:noFill/>
          </a:ln>
        </p:spPr>
        <p:txBody>
          <a:bodyPr wrap="squar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カバークロップ</a:t>
            </a:r>
            <a:r>
              <a:rPr kumimoji="1" lang="en-US" altLang="ja-JP" sz="1200" dirty="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614763" y="3526574"/>
            <a:ext cx="1838325" cy="276999"/>
          </a:xfrm>
          <a:prstGeom prst="rect">
            <a:avLst/>
          </a:prstGeom>
          <a:noFill/>
          <a:ln>
            <a:noFill/>
          </a:ln>
        </p:spPr>
        <p:txBody>
          <a:bodyPr wrap="squar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堆肥の施用</a:t>
            </a:r>
            <a:r>
              <a:rPr kumimoji="1" lang="en-US" altLang="ja-JP" sz="1200" dirty="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680339" y="4682813"/>
            <a:ext cx="1838325" cy="276999"/>
          </a:xfrm>
          <a:prstGeom prst="rect">
            <a:avLst/>
          </a:prstGeom>
          <a:noFill/>
          <a:ln>
            <a:noFill/>
          </a:ln>
        </p:spPr>
        <p:txBody>
          <a:bodyPr wrap="squar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有機農業</a:t>
            </a:r>
            <a:r>
              <a:rPr kumimoji="1" lang="en-US" altLang="ja-JP" sz="1200" dirty="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614763" y="5879141"/>
            <a:ext cx="1838325" cy="276999"/>
          </a:xfrm>
          <a:prstGeom prst="rect">
            <a:avLst/>
          </a:prstGeom>
          <a:noFill/>
          <a:ln>
            <a:noFill/>
          </a:ln>
        </p:spPr>
        <p:txBody>
          <a:bodyPr wrap="squar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冬季湛水</a:t>
            </a:r>
            <a:r>
              <a:rPr kumimoji="1" lang="en-US" altLang="ja-JP" sz="1200" dirty="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733679" y="9443376"/>
            <a:ext cx="5898930" cy="27291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問い合わせ</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農政課　有機農業推進係　</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TEL(67)2707</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945043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549</Words>
  <Application>Microsoft Office PowerPoint</Application>
  <PresentationFormat>A4 210 x 297 mm</PresentationFormat>
  <Paragraphs>34</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HG丸ｺﾞｼｯｸM-PRO</vt:lpstr>
      <vt:lpstr>游ゴシック</vt:lpstr>
      <vt:lpstr>Arial</vt:lpstr>
      <vt:lpstr>Calibri</vt:lpstr>
      <vt:lpstr>Calibri Light</vt:lpstr>
      <vt:lpstr>Office テーマ</vt:lpstr>
      <vt:lpstr>環境保全型農業直接支払制度について（ご案内）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環境保全型農業直接支払制度について（ご案内）</dc:title>
  <dc:creator>user</dc:creator>
  <cp:lastModifiedBy>山田　笑美子</cp:lastModifiedBy>
  <cp:revision>30</cp:revision>
  <cp:lastPrinted>2021-03-25T08:20:37Z</cp:lastPrinted>
  <dcterms:created xsi:type="dcterms:W3CDTF">2020-04-03T04:15:21Z</dcterms:created>
  <dcterms:modified xsi:type="dcterms:W3CDTF">2024-03-27T07:46:24Z</dcterms:modified>
</cp:coreProperties>
</file>